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png" ContentType="image/png"/>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1" r:id="rId3"/>
  </p:sldMasterIdLst>
  <p:notesMasterIdLst>
    <p:notesMasterId r:id="rId5"/>
  </p:notesMasterIdLst>
  <p:handoutMasterIdLst>
    <p:handoutMasterId r:id="rId40"/>
  </p:handoutMasterIdLst>
  <p:sldIdLst>
    <p:sldId id="256" r:id="rId4"/>
    <p:sldId id="292" r:id="rId6"/>
    <p:sldId id="348" r:id="rId7"/>
    <p:sldId id="317" r:id="rId8"/>
    <p:sldId id="293" r:id="rId9"/>
    <p:sldId id="318" r:id="rId10"/>
    <p:sldId id="319" r:id="rId11"/>
    <p:sldId id="320" r:id="rId12"/>
    <p:sldId id="321" r:id="rId13"/>
    <p:sldId id="322" r:id="rId14"/>
    <p:sldId id="323" r:id="rId15"/>
    <p:sldId id="324" r:id="rId16"/>
    <p:sldId id="325" r:id="rId17"/>
    <p:sldId id="326" r:id="rId18"/>
    <p:sldId id="349" r:id="rId19"/>
    <p:sldId id="350" r:id="rId20"/>
    <p:sldId id="351" r:id="rId21"/>
    <p:sldId id="352" r:id="rId22"/>
    <p:sldId id="327" r:id="rId23"/>
    <p:sldId id="328" r:id="rId24"/>
    <p:sldId id="329" r:id="rId25"/>
    <p:sldId id="330" r:id="rId26"/>
    <p:sldId id="341" r:id="rId27"/>
    <p:sldId id="347" r:id="rId28"/>
    <p:sldId id="342" r:id="rId29"/>
    <p:sldId id="332" r:id="rId30"/>
    <p:sldId id="333" r:id="rId31"/>
    <p:sldId id="334" r:id="rId32"/>
    <p:sldId id="335" r:id="rId33"/>
    <p:sldId id="336" r:id="rId34"/>
    <p:sldId id="337" r:id="rId35"/>
    <p:sldId id="339" r:id="rId36"/>
    <p:sldId id="345" r:id="rId37"/>
    <p:sldId id="346" r:id="rId38"/>
    <p:sldId id="343" r:id="rId39"/>
  </p:sldIdLst>
  <p:sldSz cx="12192000" cy="6858000"/>
  <p:notesSz cx="6858000" cy="9144000"/>
  <p:custDataLst>
    <p:tags r:id="rId44"/>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1674BA"/>
    <a:srgbClr val="BF4C50"/>
    <a:srgbClr val="5671A0"/>
    <a:srgbClr val="5D9A6B"/>
    <a:srgbClr val="C78561"/>
    <a:srgbClr val="7E6FB0"/>
    <a:srgbClr val="75A99C"/>
    <a:srgbClr val="FD9F02"/>
    <a:srgbClr val="EB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83" autoAdjust="0"/>
    <p:restoredTop sz="73821" autoAdjust="0"/>
  </p:normalViewPr>
  <p:slideViewPr>
    <p:cSldViewPr snapToGrid="0">
      <p:cViewPr varScale="1">
        <p:scale>
          <a:sx n="89" d="100"/>
          <a:sy n="89" d="100"/>
        </p:scale>
        <p:origin x="336" y="33"/>
      </p:cViewPr>
      <p:guideLst/>
    </p:cSldViewPr>
  </p:slideViewPr>
  <p:notesTextViewPr>
    <p:cViewPr>
      <p:scale>
        <a:sx n="3" d="2"/>
        <a:sy n="3" d="2"/>
      </p:scale>
      <p:origin x="0" y="0"/>
    </p:cViewPr>
  </p:notesTextViewPr>
  <p:notesViewPr>
    <p:cSldViewPr snapToGrid="0">
      <p:cViewPr varScale="1">
        <p:scale>
          <a:sx n="60" d="100"/>
          <a:sy n="60" d="100"/>
        </p:scale>
        <p:origin x="3051" y="55"/>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notesMaster" Target="notesMasters/notesMaster1.xml"/><Relationship Id="rId44" Type="http://schemas.openxmlformats.org/officeDocument/2006/relationships/tags" Target="tags/tag1.xml"/><Relationship Id="rId43" Type="http://schemas.openxmlformats.org/officeDocument/2006/relationships/tableStyles" Target="tableStyles.xml"/><Relationship Id="rId42" Type="http://schemas.openxmlformats.org/officeDocument/2006/relationships/viewProps" Target="viewProps.xml"/><Relationship Id="rId41" Type="http://schemas.openxmlformats.org/officeDocument/2006/relationships/presProps" Target="presProps.xml"/><Relationship Id="rId40" Type="http://schemas.openxmlformats.org/officeDocument/2006/relationships/handoutMaster" Target="handoutMasters/handoutMaster1.xml"/><Relationship Id="rId4" Type="http://schemas.openxmlformats.org/officeDocument/2006/relationships/slide" Target="slides/slide1.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2.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4.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5.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6.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53BDAA6-0F06-405B-87B1-B83159CCDFD2}"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B8B94D7-BA72-4D81-8CD8-23B0E76C6FD3}"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9D702C1-2C6E-4295-A3D7-4EF111AE6501}"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4B4C7D9-C3D5-4DC0-9489-B5F334D8152F}"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sym typeface="+mn-ea"/>
              </a:rPr>
              <a:t>Hello everyone, I am Ziyu Wang, a second-year Ph.D. student from the National University of Defense Technology in China. My supervisor is Dezun Dong. It is my honor to present our latest paper at the ISCA conference today.</a:t>
            </a:r>
            <a:endParaRPr lang="en-US" altLang="zh-CN" dirty="0"/>
          </a:p>
        </p:txBody>
      </p:sp>
      <p:sp>
        <p:nvSpPr>
          <p:cNvPr id="4" name="灯片编号占位符 3"/>
          <p:cNvSpPr>
            <a:spLocks noGrp="1"/>
          </p:cNvSpPr>
          <p:nvPr>
            <p:ph type="sldNum" sz="quarter" idx="5"/>
          </p:nvPr>
        </p:nvSpPr>
        <p:spPr/>
        <p:txBody>
          <a:bodyPr/>
          <a:lstStyle/>
          <a:p>
            <a:fld id="{E4B4C7D9-C3D5-4DC0-9489-B5F334D8152F}"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Next, let's introduce Zettafly from a bottom-up perspective. The mathematical definition of Zettafly can be found in the paper. A single router connecting any node forms the simplest non-blocking region, as the router chip itself is non-blocking. In an ideal scenario with an infinite-port router, all nodes could connect to it, creating the perfect network. However, the number of ports on a router is limited.</a:t>
            </a:r>
            <a:endParaRPr lang="en-US" altLang="zh-CN" dirty="0"/>
          </a:p>
        </p:txBody>
      </p:sp>
      <p:sp>
        <p:nvSpPr>
          <p:cNvPr id="4" name="灯片编号占位符 3"/>
          <p:cNvSpPr>
            <a:spLocks noGrp="1"/>
          </p:cNvSpPr>
          <p:nvPr>
            <p:ph type="sldNum" sz="quarter" idx="5"/>
          </p:nvPr>
        </p:nvSpPr>
        <p:spPr/>
        <p:txBody>
          <a:bodyPr/>
          <a:lstStyle/>
          <a:p>
            <a:fld id="{E4B4C7D9-C3D5-4DC0-9489-B5F334D8152F}"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To get a bigger non-blocking region,  multiple routers must be connected to from a group. Although the groups in Zettafly can be arbitrary low-diameter non-blocking networks, our design focuses on two group structures: One is the same fully connected network as the Dragonfly group, while the other is the same two-level fat-tree as the Megafly group. These group structures affect network diameter, distinguished as Zettafly-3 and Zettafly-4.</a:t>
            </a:r>
            <a:endParaRPr lang="en-US" altLang="zh-CN" dirty="0"/>
          </a:p>
        </p:txBody>
      </p:sp>
      <p:sp>
        <p:nvSpPr>
          <p:cNvPr id="4" name="灯片编号占位符 3"/>
          <p:cNvSpPr>
            <a:spLocks noGrp="1"/>
          </p:cNvSpPr>
          <p:nvPr>
            <p:ph type="sldNum" sz="quarter" idx="5"/>
          </p:nvPr>
        </p:nvSpPr>
        <p:spPr/>
        <p:txBody>
          <a:bodyPr/>
          <a:lstStyle/>
          <a:p>
            <a:fld id="{E4B4C7D9-C3D5-4DC0-9489-B5F334D8152F}"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sym typeface="+mn-ea"/>
              </a:rPr>
              <a:t>Multiple groups connect via global routers to form a non-blocking sub-network. As shown, with a 2-level fat-tree intra-group structure, a sub-network of Zettafly-4 resembles a 3-level Fat Tree where half of the ports on its root switches are dangling.The global router in Zettafly-4 acts as a shared root switch for 2, 3-level Fat Trees. Thus, Zettafly sub-networks are non-blocking.</a:t>
            </a:r>
            <a:endParaRPr lang="en-US" altLang="zh-CN" dirty="0"/>
          </a:p>
        </p:txBody>
      </p:sp>
      <p:sp>
        <p:nvSpPr>
          <p:cNvPr id="4" name="灯片编号占位符 3"/>
          <p:cNvSpPr>
            <a:spLocks noGrp="1"/>
          </p:cNvSpPr>
          <p:nvPr>
            <p:ph type="sldNum" sz="quarter" idx="5"/>
          </p:nvPr>
        </p:nvSpPr>
        <p:spPr/>
        <p:txBody>
          <a:bodyPr/>
          <a:lstStyle/>
          <a:p>
            <a:fld id="{E4B4C7D9-C3D5-4DC0-9489-B5F334D8152F}"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sym typeface="+mn-ea"/>
              </a:rPr>
              <a:t>The key difference between Zettafly-4 and 3-level Fat Tree is that Fat Tree consists of only two such sub-networks, while Zettafly-4 includes multiple sub-networks, with each global router bridging two sub-networks.</a:t>
            </a:r>
            <a:endParaRPr lang="en-US" altLang="zh-CN" dirty="0"/>
          </a:p>
          <a:p>
            <a:endParaRPr lang="en-US" altLang="zh-CN" dirty="0"/>
          </a:p>
        </p:txBody>
      </p:sp>
      <p:sp>
        <p:nvSpPr>
          <p:cNvPr id="4" name="灯片编号占位符 3"/>
          <p:cNvSpPr>
            <a:spLocks noGrp="1"/>
          </p:cNvSpPr>
          <p:nvPr>
            <p:ph type="sldNum" sz="quarter" idx="5"/>
          </p:nvPr>
        </p:nvSpPr>
        <p:spPr/>
        <p:txBody>
          <a:bodyPr/>
          <a:lstStyle/>
          <a:p>
            <a:fld id="{E4B4C7D9-C3D5-4DC0-9489-B5F334D8152F}"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sym typeface="+mn-ea"/>
              </a:rPr>
              <a:t>Here is an overview of a Zettafly-4 with four subnets and expands on sub-network 0. </a:t>
            </a:r>
            <a:r>
              <a:rPr lang="en-US" altLang="zh-CN" dirty="0"/>
              <a:t>Each sub-network has 3 groups. </a:t>
            </a:r>
            <a:endParaRPr lang="en-US" altLang="zh-CN" dirty="0"/>
          </a:p>
        </p:txBody>
      </p:sp>
      <p:sp>
        <p:nvSpPr>
          <p:cNvPr id="4" name="灯片编号占位符 3"/>
          <p:cNvSpPr>
            <a:spLocks noGrp="1"/>
          </p:cNvSpPr>
          <p:nvPr>
            <p:ph type="sldNum" sz="quarter" idx="5"/>
          </p:nvPr>
        </p:nvSpPr>
        <p:spPr/>
        <p:txBody>
          <a:bodyPr/>
          <a:lstStyle/>
          <a:p>
            <a:fld id="{E4B4C7D9-C3D5-4DC0-9489-B5F334D8152F}"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sym typeface="+mn-ea"/>
              </a:rPr>
              <a:t>Any two sub-networks are bridged by 3 global routers. And </a:t>
            </a:r>
            <a:r>
              <a:rPr lang="en-US" altLang="zh-CN" dirty="0"/>
              <a:t>GRpq* represents the 3 global routers connected to sub-network p and sub-network q. For example, the blue GR01* in the overview corresponds to GR010, GR011, and GR012 in the expanded diagram below. Additionally, the connections in the overview actually correspond to three lines in the expanded diagram below.</a:t>
            </a:r>
            <a:endParaRPr lang="en-US" altLang="zh-CN" dirty="0"/>
          </a:p>
        </p:txBody>
      </p:sp>
      <p:sp>
        <p:nvSpPr>
          <p:cNvPr id="4" name="灯片编号占位符 3"/>
          <p:cNvSpPr>
            <a:spLocks noGrp="1"/>
          </p:cNvSpPr>
          <p:nvPr>
            <p:ph type="sldNum" sz="quarter" idx="5"/>
          </p:nvPr>
        </p:nvSpPr>
        <p:spPr/>
        <p:txBody>
          <a:bodyPr/>
          <a:lstStyle/>
          <a:p>
            <a:fld id="{E4B4C7D9-C3D5-4DC0-9489-B5F334D8152F}"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Similarly, these three green global routers bridge sub-network 0 and sub-network 2.</a:t>
            </a:r>
            <a:endParaRPr lang="en-US" altLang="zh-CN" dirty="0"/>
          </a:p>
        </p:txBody>
      </p:sp>
      <p:sp>
        <p:nvSpPr>
          <p:cNvPr id="4" name="灯片编号占位符 3"/>
          <p:cNvSpPr>
            <a:spLocks noGrp="1"/>
          </p:cNvSpPr>
          <p:nvPr>
            <p:ph type="sldNum" sz="quarter" idx="5"/>
          </p:nvPr>
        </p:nvSpPr>
        <p:spPr/>
        <p:txBody>
          <a:bodyPr/>
          <a:lstStyle/>
          <a:p>
            <a:fld id="{E4B4C7D9-C3D5-4DC0-9489-B5F334D8152F}"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sym typeface="+mn-ea"/>
              </a:rPr>
              <a:t>And the three orange global routers bridge sub-network 0 and sub-network 3.</a:t>
            </a:r>
            <a:endParaRPr lang="zh-CN" altLang="en-US" dirty="0"/>
          </a:p>
        </p:txBody>
      </p:sp>
      <p:sp>
        <p:nvSpPr>
          <p:cNvPr id="4" name="灯片编号占位符 3"/>
          <p:cNvSpPr>
            <a:spLocks noGrp="1"/>
          </p:cNvSpPr>
          <p:nvPr>
            <p:ph type="sldNum" sz="quarter" idx="5"/>
          </p:nvPr>
        </p:nvSpPr>
        <p:spPr/>
        <p:txBody>
          <a:bodyPr/>
          <a:lstStyle/>
          <a:p>
            <a:fld id="{E4B4C7D9-C3D5-4DC0-9489-B5F334D8152F}"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During the inter-group connection process, we ensure that any two groups in the network are directly connected by at least one global router.</a:t>
            </a:r>
            <a:endParaRPr lang="en-US" altLang="zh-CN" dirty="0"/>
          </a:p>
        </p:txBody>
      </p:sp>
      <p:sp>
        <p:nvSpPr>
          <p:cNvPr id="4" name="灯片编号占位符 3"/>
          <p:cNvSpPr>
            <a:spLocks noGrp="1"/>
          </p:cNvSpPr>
          <p:nvPr>
            <p:ph type="sldNum" sz="quarter" idx="5"/>
          </p:nvPr>
        </p:nvSpPr>
        <p:spPr/>
        <p:txBody>
          <a:bodyPr/>
          <a:lstStyle/>
          <a:p>
            <a:fld id="{E4B4C7D9-C3D5-4DC0-9489-B5F334D8152F}"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Zettafly-3's inter-group connections are the same as Zettafly-4, differing only in intra-group structure. The diagram shows an overview of Zettafly-3 with 3 sub-networks.</a:t>
            </a:r>
            <a:endParaRPr lang="en-US" altLang="zh-CN" dirty="0"/>
          </a:p>
        </p:txBody>
      </p:sp>
      <p:sp>
        <p:nvSpPr>
          <p:cNvPr id="4" name="灯片编号占位符 3"/>
          <p:cNvSpPr>
            <a:spLocks noGrp="1"/>
          </p:cNvSpPr>
          <p:nvPr>
            <p:ph type="sldNum" sz="quarter" idx="5"/>
          </p:nvPr>
        </p:nvSpPr>
        <p:spPr/>
        <p:txBody>
          <a:bodyPr/>
          <a:lstStyle/>
          <a:p>
            <a:fld id="{E4B4C7D9-C3D5-4DC0-9489-B5F334D8152F}"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AI drives the development of supercomputers, with AI demand growing much faster than hardware improvement. This makes building larger interconnected systems with more nodes inevitable. Topology is critical in designing interconnected systems, as it largely influences the cost and performance of the network. </a:t>
            </a:r>
            <a:endParaRPr lang="en-US" altLang="zh-CN" dirty="0"/>
          </a:p>
        </p:txBody>
      </p:sp>
      <p:sp>
        <p:nvSpPr>
          <p:cNvPr id="4" name="灯片编号占位符 3"/>
          <p:cNvSpPr>
            <a:spLocks noGrp="1"/>
          </p:cNvSpPr>
          <p:nvPr>
            <p:ph type="sldNum" sz="quarter" idx="5"/>
          </p:nvPr>
        </p:nvSpPr>
        <p:spPr/>
        <p:txBody>
          <a:bodyPr/>
          <a:lstStyle/>
          <a:p>
            <a:fld id="{E4B4C7D9-C3D5-4DC0-9489-B5F334D8152F}"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Next, we will delve deeper into Zettafly. Zettafly-4 and Zettafly-3 are similar to Megafly and Dragonfly in scalability, bisection bandwidth, and link resilience. The diameters of Zettafly-4 and Zettafly-3 are 4 and 3, respectively. Using radix-64 routers, Zettafly-4 and Zettafly-3 can approximately support up to 1,080,000 and 278,000 nodes, respectively.</a:t>
            </a:r>
            <a:endParaRPr lang="en-US" altLang="zh-CN" dirty="0"/>
          </a:p>
        </p:txBody>
      </p:sp>
      <p:sp>
        <p:nvSpPr>
          <p:cNvPr id="4" name="灯片编号占位符 3"/>
          <p:cNvSpPr>
            <a:spLocks noGrp="1"/>
          </p:cNvSpPr>
          <p:nvPr>
            <p:ph type="sldNum" sz="quarter" idx="5"/>
          </p:nvPr>
        </p:nvSpPr>
        <p:spPr/>
        <p:txBody>
          <a:bodyPr/>
          <a:lstStyle/>
          <a:p>
            <a:fld id="{E4B4C7D9-C3D5-4DC0-9489-B5F334D8152F}"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yellow path in the figure represents minimal routing, where packets follow the shortest path to the destination, requiring only 1 virtual </a:t>
            </a:r>
            <a:r>
              <a:rPr lang="en-US" altLang="zh-CN" dirty="0"/>
              <a:t>channel  to avoid deadlock. The green path represents the Valiant path. A Valiant path is defined as randomly selecting an intermediate group, where the packet is minimally routed to the intermediate group and then minimally routed to the destination. Valiant routing needs 2 virtual channelss to avoid deadlock. Next, we present Sub-Network Adaptive Routing (SNAL). If the destination is within the same sub-network, minimal routing is used directly; otherwise, routing strategy is adaptively determined. When evaluating path congestion, SNAL defaults to the strategy in UGAL, which is the product of path hops and queue length.</a:t>
            </a:r>
            <a:endParaRPr lang="en-US" altLang="zh-CN" dirty="0"/>
          </a:p>
        </p:txBody>
      </p:sp>
      <p:sp>
        <p:nvSpPr>
          <p:cNvPr id="4" name="灯片编号占位符 3"/>
          <p:cNvSpPr>
            <a:spLocks noGrp="1"/>
          </p:cNvSpPr>
          <p:nvPr>
            <p:ph type="sldNum" sz="quarter" idx="5"/>
          </p:nvPr>
        </p:nvSpPr>
        <p:spPr/>
        <p:txBody>
          <a:bodyPr/>
          <a:lstStyle/>
          <a:p>
            <a:fld id="{E4B4C7D9-C3D5-4DC0-9489-B5F334D8152F}"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routing algorithms of Zettafly-3 are similar to Zettafly-4, with minimal routing requiring 2 virtual channels, and adaptive routing requiring 3 virtual channelss. Due to time constraints, we will not provide a detailed explanation.</a:t>
            </a:r>
            <a:endParaRPr lang="en-US" altLang="zh-CN" dirty="0"/>
          </a:p>
        </p:txBody>
      </p:sp>
      <p:sp>
        <p:nvSpPr>
          <p:cNvPr id="4" name="灯片编号占位符 3"/>
          <p:cNvSpPr>
            <a:spLocks noGrp="1"/>
          </p:cNvSpPr>
          <p:nvPr>
            <p:ph type="sldNum" sz="quarter" idx="5"/>
          </p:nvPr>
        </p:nvSpPr>
        <p:spPr/>
        <p:txBody>
          <a:bodyPr/>
          <a:lstStyle/>
          <a:p>
            <a:fld id="{E4B4C7D9-C3D5-4DC0-9489-B5F334D8152F}"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We briefly summarize the advantages of adaptive routing on Zettafly. First, it provides perfect network isolation for small jobs within a single group. As shown by the two red circles in the figure, Valiant paths in Zettafly are forwarded immediately upon reaching the intermediate groups, ensuring no non-minimal traffic competes for local bandwidth in the intermediate groups. This means small jobs within a single group are unaffected by network noise. </a:t>
            </a:r>
            <a:endParaRPr lang="en-US" altLang="zh-CN" dirty="0"/>
          </a:p>
        </p:txBody>
      </p:sp>
      <p:sp>
        <p:nvSpPr>
          <p:cNvPr id="4" name="灯片编号占位符 3"/>
          <p:cNvSpPr>
            <a:spLocks noGrp="1"/>
          </p:cNvSpPr>
          <p:nvPr>
            <p:ph type="sldNum" sz="quarter" idx="5"/>
          </p:nvPr>
        </p:nvSpPr>
        <p:spPr/>
        <p:txBody>
          <a:bodyPr/>
          <a:lstStyle/>
          <a:p>
            <a:fld id="{E4B4C7D9-C3D5-4DC0-9489-B5F334D8152F}"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sym typeface="+mn-ea"/>
              </a:rPr>
              <a:t>Zettafly also achieves more precise congestion awareness. </a:t>
            </a:r>
            <a:r>
              <a:rPr lang="en-US" altLang="zh-CN" dirty="0"/>
              <a:t>The global links are the only places where congestion might occur in Zettafly. Zettafly ensures that when the router needs to make adaptive routing decisions, the global links of both the minimal path and the Valiant path will be directly connected to it. This allows routers in Zettafly to more directly and accurately sense the congestion status of the global links.</a:t>
            </a:r>
            <a:endParaRPr lang="en-US" altLang="zh-CN" dirty="0"/>
          </a:p>
        </p:txBody>
      </p:sp>
      <p:sp>
        <p:nvSpPr>
          <p:cNvPr id="4" name="灯片编号占位符 3"/>
          <p:cNvSpPr>
            <a:spLocks noGrp="1"/>
          </p:cNvSpPr>
          <p:nvPr>
            <p:ph type="sldNum" sz="quarter" idx="5"/>
          </p:nvPr>
        </p:nvSpPr>
        <p:spPr/>
        <p:txBody>
          <a:bodyPr/>
          <a:lstStyle/>
          <a:p>
            <a:fld id="{E4B4C7D9-C3D5-4DC0-9489-B5F334D8152F}"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sym typeface="+mn-ea"/>
              </a:rPr>
              <a:t>Compared to Dragonfly or HyperX, Zettafly's adaptive routing requires only 2–3 VCs and involves simpler hop count calculations, resulting in lower memory and computation costs.</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E4B4C7D9-C3D5-4DC0-9489-B5F334D8152F}"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Next is the experimental section, divided into two parts: synthetic workloads and GPCNet benchmark. The experimental setup is largely consistent with previous studies.</a:t>
            </a:r>
            <a:endParaRPr lang="en-US" altLang="zh-CN" dirty="0"/>
          </a:p>
        </p:txBody>
      </p:sp>
      <p:sp>
        <p:nvSpPr>
          <p:cNvPr id="4" name="灯片编号占位符 3"/>
          <p:cNvSpPr>
            <a:spLocks noGrp="1"/>
          </p:cNvSpPr>
          <p:nvPr>
            <p:ph type="sldNum" sz="quarter" idx="5"/>
          </p:nvPr>
        </p:nvSpPr>
        <p:spPr/>
        <p:txBody>
          <a:bodyPr/>
          <a:lstStyle/>
          <a:p>
            <a:fld id="{E4B4C7D9-C3D5-4DC0-9489-B5F334D8152F}"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We measured multiple traffic patterns, and the average performance of Zettafly-4 and Zettafly-3 exceeds all topologies other than Fat-Tree by over 40%. We also evaluated a custom mixed traffic pattern that deploys six different traffic patterns </a:t>
            </a:r>
            <a:r>
              <a:rPr lang="en-US" altLang="en-US" dirty="0"/>
              <a:t>ˌ</a:t>
            </a:r>
            <a:r>
              <a:rPr lang="en-US" altLang="zh-CN" dirty="0"/>
              <a:t>sa</a:t>
            </a:r>
            <a:r>
              <a:rPr lang="en-US" altLang="en-US" dirty="0"/>
              <a:t>ɪ</a:t>
            </a:r>
            <a:r>
              <a:rPr lang="en-US" altLang="zh-CN" dirty="0"/>
              <a:t>.m</a:t>
            </a:r>
            <a:r>
              <a:rPr lang="en-US" altLang="en-US" dirty="0"/>
              <a:t>ə</a:t>
            </a:r>
            <a:r>
              <a:rPr lang="en-US" altLang="zh-CN" dirty="0"/>
              <a:t>l</a:t>
            </a:r>
            <a:r>
              <a:rPr lang="en-US" altLang="en-US" dirty="0"/>
              <a:t>ˈ</a:t>
            </a:r>
            <a:r>
              <a:rPr lang="en-US" altLang="zh-CN" dirty="0"/>
              <a:t>te</a:t>
            </a:r>
            <a:r>
              <a:rPr lang="en-US" altLang="en-US" dirty="0"/>
              <a:t>ɪ</a:t>
            </a:r>
            <a:r>
              <a:rPr lang="en-US" altLang="zh-CN" dirty="0"/>
              <a:t>.ni.</a:t>
            </a:r>
            <a:r>
              <a:rPr lang="en-US" altLang="en-US" dirty="0"/>
              <a:t>ə</a:t>
            </a:r>
            <a:r>
              <a:rPr lang="en-US" altLang="zh-CN" dirty="0"/>
              <a:t>s.li </a:t>
            </a:r>
            <a:r>
              <a:rPr lang="en-US" altLang="zh-CN" dirty="0"/>
              <a:t>on the network. In Zettafly, each traffic pattern is fully deployed within a single non-blocking sub-network, achieving performance equivalent to that of Fat-Tree. We believe this mixed traffic pattern more accurately reflects parallel multi-job scenarios in real systems.</a:t>
            </a:r>
            <a:endParaRPr lang="en-US" altLang="zh-CN" dirty="0"/>
          </a:p>
        </p:txBody>
      </p:sp>
      <p:sp>
        <p:nvSpPr>
          <p:cNvPr id="4" name="灯片编号占位符 3"/>
          <p:cNvSpPr>
            <a:spLocks noGrp="1"/>
          </p:cNvSpPr>
          <p:nvPr>
            <p:ph type="sldNum" sz="quarter" idx="5"/>
          </p:nvPr>
        </p:nvSpPr>
        <p:spPr/>
        <p:txBody>
          <a:bodyPr/>
          <a:lstStyle/>
          <a:p>
            <a:fld id="{E4B4C7D9-C3D5-4DC0-9489-B5F334D8152F}"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For the GPCNet test results, Zettafly also achieved excellent performance.</a:t>
            </a:r>
            <a:endParaRPr lang="en-US" altLang="zh-CN" dirty="0"/>
          </a:p>
        </p:txBody>
      </p:sp>
      <p:sp>
        <p:nvSpPr>
          <p:cNvPr id="4" name="灯片编号占位符 3"/>
          <p:cNvSpPr>
            <a:spLocks noGrp="1"/>
          </p:cNvSpPr>
          <p:nvPr>
            <p:ph type="sldNum" sz="quarter" idx="5"/>
          </p:nvPr>
        </p:nvSpPr>
        <p:spPr/>
        <p:txBody>
          <a:bodyPr/>
          <a:lstStyle/>
          <a:p>
            <a:fld id="{E4B4C7D9-C3D5-4DC0-9489-B5F334D8152F}"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We evaluated the cost of various topologies during large-scale deployment. Due to the use of more switches and global links, Zettafly is more expensive than Dragonfly and HyperX.</a:t>
            </a:r>
            <a:endParaRPr lang="en-US" altLang="zh-CN" dirty="0"/>
          </a:p>
        </p:txBody>
      </p:sp>
      <p:sp>
        <p:nvSpPr>
          <p:cNvPr id="4" name="灯片编号占位符 3"/>
          <p:cNvSpPr>
            <a:spLocks noGrp="1"/>
          </p:cNvSpPr>
          <p:nvPr>
            <p:ph type="sldNum" sz="quarter" idx="5"/>
          </p:nvPr>
        </p:nvSpPr>
        <p:spPr/>
        <p:txBody>
          <a:bodyPr/>
          <a:lstStyle/>
          <a:p>
            <a:fld id="{E4B4C7D9-C3D5-4DC0-9489-B5F334D8152F}"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We believe that topology design should take into account metrics such as low diameter, high bandwidth, scalability, deployability, job isolation, and cost efficiency. When considering post-Exascale and Zettascale supercomputers with over one hundred thousand nodes, existing topologies still have room for optimization in balancing these metrics.</a:t>
            </a:r>
            <a:endParaRPr lang="en-US" altLang="zh-CN" dirty="0"/>
          </a:p>
        </p:txBody>
      </p:sp>
      <p:sp>
        <p:nvSpPr>
          <p:cNvPr id="4" name="灯片编号占位符 3"/>
          <p:cNvSpPr>
            <a:spLocks noGrp="1"/>
          </p:cNvSpPr>
          <p:nvPr>
            <p:ph type="sldNum" sz="quarter" idx="5"/>
          </p:nvPr>
        </p:nvSpPr>
        <p:spPr/>
        <p:txBody>
          <a:bodyPr/>
          <a:lstStyle/>
          <a:p>
            <a:fld id="{E4B4C7D9-C3D5-4DC0-9489-B5F334D8152F}"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We also introduced a weighted cost model to evaluate Zettafly's cost-effectiveness under different traffic patterns, defined as cost per node divided by throughput and normalized </a:t>
            </a:r>
            <a:r>
              <a:rPr lang="en-US" altLang="zh-CN" dirty="0"/>
              <a:t>to Zettafly-3. Zettafly shows significant cost-effectiveness in mixed traffic patterns that better represent real systems.</a:t>
            </a:r>
            <a:endParaRPr lang="en-US" altLang="zh-CN" dirty="0"/>
          </a:p>
        </p:txBody>
      </p:sp>
      <p:sp>
        <p:nvSpPr>
          <p:cNvPr id="4" name="灯片编号占位符 3"/>
          <p:cNvSpPr>
            <a:spLocks noGrp="1"/>
          </p:cNvSpPr>
          <p:nvPr>
            <p:ph type="sldNum" sz="quarter" idx="5"/>
          </p:nvPr>
        </p:nvSpPr>
        <p:spPr/>
        <p:txBody>
          <a:bodyPr/>
          <a:lstStyle/>
          <a:p>
            <a:fld id="{E4B4C7D9-C3D5-4DC0-9489-B5F334D8152F}" type="slidenum">
              <a:rPr lang="zh-CN" altLang="en-US" smtClean="0"/>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Due to potential system fragmentation, small-to medium jobs may not always be placed entirely within a single sub-network. To quantify the proportion of small and medium-sized jobs that can be isolated within a single sub-network under realistic scenarios, we reallocate approximately</a:t>
            </a:r>
            <a:r>
              <a:rPr lang="en-US" altLang="zh-CN" dirty="0">
                <a:sym typeface="+mn-ea"/>
              </a:rPr>
              <a:t> 44,000</a:t>
            </a:r>
            <a:r>
              <a:rPr lang="en-US" altLang="zh-CN" dirty="0"/>
              <a:t> jobs from Theta’s 2023 job logs onto a Zettafly network based on the topology-aware job placement algorithm. We define the algorithm as follows: </a:t>
            </a:r>
            <a:r>
              <a:rPr lang="en-US" altLang="zh-CN" dirty="0">
                <a:sym typeface="+mn-ea"/>
              </a:rPr>
              <a:t>jobs are first placed within a single sub-network, and if unsuccessful, the sub-network with the most idle nodes is filled first, with overflow nodes placed in other sub-networks. </a:t>
            </a:r>
            <a:r>
              <a:rPr lang="en-US" altLang="zh-CN" dirty="0"/>
              <a:t>  Considering the use of 64-radix routers, a single sub-network of ZF-4 can support up to 32,768 nodes. Therefore, future large-scale systems may only have 3-6 sub-networks.  </a:t>
            </a:r>
            <a:r>
              <a:rPr lang="en-US" altLang="zh-CN" dirty="0">
                <a:sym typeface="+mn-ea"/>
              </a:rPr>
              <a:t>We set Zettafly’s node count to match Theta, then ran four simulations assuming 3, 4, 5, and 6 sub-networks. On average, for all jobs smaller than a sub-network, 95.0% were placed within one sub-network, accounting for 67.1% of their core-hours.</a:t>
            </a:r>
            <a:endParaRPr lang="en-US" altLang="zh-CN" dirty="0"/>
          </a:p>
        </p:txBody>
      </p:sp>
      <p:sp>
        <p:nvSpPr>
          <p:cNvPr id="4" name="灯片编号占位符 3"/>
          <p:cNvSpPr>
            <a:spLocks noGrp="1"/>
          </p:cNvSpPr>
          <p:nvPr>
            <p:ph type="sldNum" sz="quarter" idx="5"/>
          </p:nvPr>
        </p:nvSpPr>
        <p:spPr/>
        <p:txBody>
          <a:bodyPr/>
          <a:lstStyle/>
          <a:p>
            <a:fld id="{E4B4C7D9-C3D5-4DC0-9489-B5F334D8152F}" type="slidenum">
              <a:rPr lang="zh-CN" altLang="en-US" smtClean="0"/>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Zettafly also supports sub-network-level incremental deployment effectively. A saturated non-blocking fat-tree can be viewed as consisting of two sub-networks, and adding one more sub-network transforms it into a Zettafly-4 network.</a:t>
            </a:r>
            <a:endParaRPr lang="en-US" altLang="zh-CN" dirty="0"/>
          </a:p>
        </p:txBody>
      </p:sp>
      <p:sp>
        <p:nvSpPr>
          <p:cNvPr id="4" name="灯片编号占位符 3"/>
          <p:cNvSpPr>
            <a:spLocks noGrp="1"/>
          </p:cNvSpPr>
          <p:nvPr>
            <p:ph type="sldNum" sz="quarter" idx="5"/>
          </p:nvPr>
        </p:nvSpPr>
        <p:spPr/>
        <p:txBody>
          <a:bodyPr/>
          <a:lstStyle/>
          <a:p>
            <a:fld id="{E4B4C7D9-C3D5-4DC0-9489-B5F334D8152F}" type="slidenum">
              <a:rPr lang="zh-CN" altLang="en-US" smtClean="0"/>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During system upgrades, 25% global links need to be disconnected, causing temporary oversubscription in sub-network 1, while sub-network 0 remains unaffected.</a:t>
            </a:r>
            <a:endParaRPr lang="en-US" altLang="zh-CN" dirty="0"/>
          </a:p>
        </p:txBody>
      </p:sp>
      <p:sp>
        <p:nvSpPr>
          <p:cNvPr id="4" name="灯片编号占位符 3"/>
          <p:cNvSpPr>
            <a:spLocks noGrp="1"/>
          </p:cNvSpPr>
          <p:nvPr>
            <p:ph type="sldNum" sz="quarter" idx="5"/>
          </p:nvPr>
        </p:nvSpPr>
        <p:spPr/>
        <p:txBody>
          <a:bodyPr/>
          <a:lstStyle/>
          <a:p>
            <a:fld id="{E4B4C7D9-C3D5-4DC0-9489-B5F334D8152F}" type="slidenum">
              <a:rPr lang="zh-CN" altLang="en-US" smtClean="0"/>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disconnected links are then combined with newly purchased equipment to form a Zettafly-4 network with 3 sub-networks. Notably, the network remains operational throughout the upgrade process, ensuring zero downtime.</a:t>
            </a:r>
            <a:endParaRPr lang="en-US" altLang="zh-CN" dirty="0"/>
          </a:p>
        </p:txBody>
      </p:sp>
      <p:sp>
        <p:nvSpPr>
          <p:cNvPr id="4" name="灯片编号占位符 3"/>
          <p:cNvSpPr>
            <a:spLocks noGrp="1"/>
          </p:cNvSpPr>
          <p:nvPr>
            <p:ph type="sldNum" sz="quarter" idx="5"/>
          </p:nvPr>
        </p:nvSpPr>
        <p:spPr/>
        <p:txBody>
          <a:bodyPr/>
          <a:lstStyle/>
          <a:p>
            <a:fld id="{E4B4C7D9-C3D5-4DC0-9489-B5F334D8152F}" type="slidenum">
              <a:rPr lang="zh-CN" altLang="en-US" smtClean="0"/>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Thank you all for listening! You are welcome to contact me via email for any further questions, and I will respond as soon as possible.</a:t>
            </a:r>
            <a:br>
              <a:rPr lang="en-US" altLang="zh-CN" dirty="0"/>
            </a:br>
            <a:endParaRPr lang="en-US" altLang="zh-CN" dirty="0"/>
          </a:p>
        </p:txBody>
      </p:sp>
      <p:sp>
        <p:nvSpPr>
          <p:cNvPr id="4" name="灯片编号占位符 3"/>
          <p:cNvSpPr>
            <a:spLocks noGrp="1"/>
          </p:cNvSpPr>
          <p:nvPr>
            <p:ph type="sldNum" sz="quarter" idx="5"/>
          </p:nvPr>
        </p:nvSpPr>
        <p:spPr/>
        <p:txBody>
          <a:bodyPr/>
          <a:lstStyle/>
          <a:p>
            <a:fld id="{E4B4C7D9-C3D5-4DC0-9489-B5F334D8152F}"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Let's briefly review the representative off-chip topologies proposed over the past 40 years.</a:t>
            </a:r>
            <a:endParaRPr lang="en-US" altLang="zh-CN" dirty="0"/>
          </a:p>
        </p:txBody>
      </p:sp>
      <p:sp>
        <p:nvSpPr>
          <p:cNvPr id="4" name="灯片编号占位符 3"/>
          <p:cNvSpPr>
            <a:spLocks noGrp="1"/>
          </p:cNvSpPr>
          <p:nvPr>
            <p:ph type="sldNum" sz="quarter" idx="5"/>
          </p:nvPr>
        </p:nvSpPr>
        <p:spPr/>
        <p:txBody>
          <a:bodyPr/>
          <a:lstStyle/>
          <a:p>
            <a:fld id="{E4B4C7D9-C3D5-4DC0-9489-B5F334D8152F}"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These topologies can be divided into two categories, the first of which focuses on achieving extreme Moore bound efficiency. Higher Moore bound efficiency means that fewer switches and cables are required to interconnect the same number of nodes, leading to lower network costs. Topologies such as Slimfly, multi-layer full mesh, and Polarfly, which are diameter-2 topologies, exhibit good Moore bound efficiency. However, under 64-port switches, they can only support networks with up to tens of thousands of nodes, falling short of the requirements for large-scale interconnection of 100,000 nodes.</a:t>
            </a:r>
            <a:endParaRPr lang="en-US" altLang="zh-CN" dirty="0"/>
          </a:p>
        </p:txBody>
      </p:sp>
      <p:sp>
        <p:nvSpPr>
          <p:cNvPr id="4" name="灯片编号占位符 3"/>
          <p:cNvSpPr>
            <a:spLocks noGrp="1"/>
          </p:cNvSpPr>
          <p:nvPr>
            <p:ph type="sldNum" sz="quarter" idx="5"/>
          </p:nvPr>
        </p:nvSpPr>
        <p:spPr/>
        <p:txBody>
          <a:bodyPr/>
          <a:lstStyle/>
          <a:p>
            <a:fld id="{E4B4C7D9-C3D5-4DC0-9489-B5F334D8152F}"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400" dirty="0"/>
              <a:t>Galaxyfly, Bundlefly, and Polarstar, which are diameter-3 or higher topologies, also exhibit excellent Moore bound efficiency and cost-effectiveness. However, their network structures are overly complex, making large-scale deployment and maintenance challenging.</a:t>
            </a:r>
            <a:endParaRPr lang="en-US" altLang="zh-CN" sz="1400" dirty="0"/>
          </a:p>
        </p:txBody>
      </p:sp>
      <p:sp>
        <p:nvSpPr>
          <p:cNvPr id="4" name="灯片编号占位符 3"/>
          <p:cNvSpPr>
            <a:spLocks noGrp="1"/>
          </p:cNvSpPr>
          <p:nvPr>
            <p:ph type="sldNum" sz="quarter" idx="5"/>
          </p:nvPr>
        </p:nvSpPr>
        <p:spPr/>
        <p:txBody>
          <a:bodyPr/>
          <a:lstStyle/>
          <a:p>
            <a:fld id="{E4B4C7D9-C3D5-4DC0-9489-B5F334D8152F}"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Unlike topologies aiming for Moore bound efficiency, another </a:t>
            </a:r>
            <a:r>
              <a:rPr lang="en-US" altLang="zh-CN" dirty="0">
                <a:sym typeface="+mn-ea"/>
              </a:rPr>
              <a:t>category  </a:t>
            </a:r>
            <a:r>
              <a:rPr lang="en-US" altLang="zh-CN" dirty="0"/>
              <a:t>builds networks modularly using simple, intuitive components. However, for large-scale deployment, classic topologies like Torus, HyperX, and Fat Tree have lower cost-efficiency. Dragonfly offers good cost-efficiency and scalability but suffers from low bandwidth due to limited global links. Moreover, except for Fat Tree, other topologies lack effective job isolation, making jobs vulnerable to network noise.</a:t>
            </a:r>
            <a:endParaRPr lang="en-US" altLang="zh-CN" dirty="0"/>
          </a:p>
        </p:txBody>
      </p:sp>
      <p:sp>
        <p:nvSpPr>
          <p:cNvPr id="4" name="灯片编号占位符 3"/>
          <p:cNvSpPr>
            <a:spLocks noGrp="1"/>
          </p:cNvSpPr>
          <p:nvPr>
            <p:ph type="sldNum" sz="quarter" idx="5"/>
          </p:nvPr>
        </p:nvSpPr>
        <p:spPr/>
        <p:txBody>
          <a:bodyPr/>
          <a:lstStyle/>
          <a:p>
            <a:fld id="{E4B4C7D9-C3D5-4DC0-9489-B5F334D8152F}"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We bilieve topology design must account for job size distribution. Theta and Polaris are two supercomputers from Argonne National Laboratory, historically ranked in the Top500's top 20, while Seren and Kalos are AI data centers from Shanghai AI Lab. Based on 2023 job logs from these four systems, the figure shows the relationship between job size and consumed core hours. Across both HPC and AI domains, approximately 70% of core hours are consumed by small to medium jobs, while large jobs using over 80% of nodes account for only about 6% of core hours.</a:t>
            </a:r>
            <a:endParaRPr lang="en-US" altLang="zh-CN" dirty="0"/>
          </a:p>
        </p:txBody>
      </p:sp>
      <p:sp>
        <p:nvSpPr>
          <p:cNvPr id="4" name="灯片编号占位符 3"/>
          <p:cNvSpPr>
            <a:spLocks noGrp="1"/>
          </p:cNvSpPr>
          <p:nvPr>
            <p:ph type="sldNum" sz="quarter" idx="5"/>
          </p:nvPr>
        </p:nvSpPr>
        <p:spPr/>
        <p:txBody>
          <a:bodyPr/>
          <a:lstStyle/>
          <a:p>
            <a:fld id="{E4B4C7D9-C3D5-4DC0-9489-B5F334D8152F}"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All topologies have specific non-blocking regions, which provide sufficient bandwidth for nodes to achieve saturated bandwidth under any non-hotspot traffic patterns. This region represents the ideal network environment for any job. In a non-blocking Fat Tree, the entire network is non-blocking, while Dragonfly and Megafly achieve non-blocking only at the group level, and HyperX limits it to the router level. Since small to medium jobs consume most core hours and their traffic only utilizes a small portion of the network, a fully non-blocking Fat Tree is unnecessary, while other topologies have overly small non-blocking regions, at least two orders of magnitude smaller than Fat Tree. This suggests a better trade-off point. The proposed Zettafly achieves non-blocking regions at the sub-network level, second only to Fat Tree. The primary motivation behind the Zettafly design is to achieve efficient job isolation. Zettafly consists of multiple large non-blocking sub-networks, allowing better isolation for small to medium jobs within a single sub-network.</a:t>
            </a:r>
            <a:endParaRPr lang="en-US" altLang="zh-CN" dirty="0"/>
          </a:p>
        </p:txBody>
      </p:sp>
      <p:sp>
        <p:nvSpPr>
          <p:cNvPr id="4" name="灯片编号占位符 3"/>
          <p:cNvSpPr>
            <a:spLocks noGrp="1"/>
          </p:cNvSpPr>
          <p:nvPr>
            <p:ph type="sldNum" sz="quarter" idx="5"/>
          </p:nvPr>
        </p:nvSpPr>
        <p:spPr/>
        <p:txBody>
          <a:bodyPr/>
          <a:lstStyle/>
          <a:p>
            <a:fld id="{E4B4C7D9-C3D5-4DC0-9489-B5F334D8152F}"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3" name="Text"/>
          <p:cNvSpPr>
            <a:spLocks noGrp="1"/>
          </p:cNvSpPr>
          <p:nvPr>
            <p:ph idx="1" hasCustomPrompt="1"/>
          </p:nvPr>
        </p:nvSpPr>
        <p:spPr>
          <a:xfrm>
            <a:off x="361949" y="1253330"/>
            <a:ext cx="11482389" cy="5261770"/>
          </a:xfrm>
          <a:prstGeom prst="rect">
            <a:avLst/>
          </a:prstGeom>
        </p:spPr>
        <p:txBody>
          <a:bodyPr/>
          <a:lstStyle>
            <a:lvl1pPr>
              <a:lnSpc>
                <a:spcPct val="125000"/>
              </a:lnSpc>
              <a:defRPr>
                <a:latin typeface="Linux Libertine" panose="02000503000000000000" pitchFamily="2" charset="0"/>
                <a:cs typeface="Linux Libertine" panose="02000503000000000000" pitchFamily="2" charset="0"/>
              </a:defRPr>
            </a:lvl1pPr>
            <a:lvl2pPr>
              <a:lnSpc>
                <a:spcPct val="125000"/>
              </a:lnSpc>
              <a:defRPr>
                <a:latin typeface="Linux Libertine" panose="02000503000000000000" pitchFamily="2" charset="0"/>
                <a:cs typeface="Linux Libertine" panose="02000503000000000000" pitchFamily="2" charset="0"/>
              </a:defRPr>
            </a:lvl2pPr>
            <a:lvl3pPr>
              <a:lnSpc>
                <a:spcPct val="125000"/>
              </a:lnSpc>
              <a:defRPr>
                <a:latin typeface="Linux Libertine" panose="02000503000000000000" pitchFamily="2" charset="0"/>
                <a:cs typeface="Linux Libertine" panose="02000503000000000000" pitchFamily="2" charset="0"/>
              </a:defRPr>
            </a:lvl3pPr>
            <a:lvl4pPr>
              <a:lnSpc>
                <a:spcPct val="125000"/>
              </a:lnSpc>
              <a:defRPr>
                <a:latin typeface="Linux Libertine" panose="02000503000000000000" pitchFamily="2" charset="0"/>
                <a:cs typeface="Linux Libertine" panose="02000503000000000000" pitchFamily="2" charset="0"/>
              </a:defRPr>
            </a:lvl4pPr>
            <a:lvl5pPr>
              <a:lnSpc>
                <a:spcPct val="125000"/>
              </a:lnSpc>
              <a:defRPr>
                <a:latin typeface="Linux Libertine" panose="02000503000000000000" pitchFamily="2" charset="0"/>
                <a:cs typeface="Linux Libertine" panose="02000503000000000000" pitchFamily="2" charset="0"/>
              </a:defRPr>
            </a:lvl5pPr>
          </a:lstStyle>
          <a:p>
            <a:pPr lvl="0"/>
            <a:r>
              <a:rPr lang="en-US" altLang="zh-CN" dirty="0"/>
              <a:t>Text</a:t>
            </a:r>
            <a:endParaRPr lang="zh-CN" altLang="en-US" dirty="0"/>
          </a:p>
          <a:p>
            <a:pPr lvl="1"/>
            <a:r>
              <a:rPr lang="en-US" altLang="zh-CN" dirty="0"/>
              <a:t>Text</a:t>
            </a:r>
            <a:endParaRPr lang="zh-CN" altLang="en-US" dirty="0"/>
          </a:p>
          <a:p>
            <a:pPr lvl="2"/>
            <a:r>
              <a:rPr lang="en-US" altLang="zh-CN" dirty="0"/>
              <a:t>Text</a:t>
            </a:r>
            <a:endParaRPr lang="zh-CN" altLang="en-US" dirty="0"/>
          </a:p>
          <a:p>
            <a:pPr lvl="3"/>
            <a:r>
              <a:rPr lang="en-US" altLang="zh-CN" dirty="0"/>
              <a:t>Text</a:t>
            </a:r>
            <a:endParaRPr lang="zh-CN" altLang="en-US" dirty="0"/>
          </a:p>
          <a:p>
            <a:pPr lvl="4"/>
            <a:r>
              <a:rPr lang="en-US" altLang="zh-CN" dirty="0"/>
              <a:t>Text</a:t>
            </a:r>
            <a:endParaRPr lang="en-US" altLang="zh-CN" dirty="0"/>
          </a:p>
        </p:txBody>
      </p:sp>
      <p:sp>
        <p:nvSpPr>
          <p:cNvPr id="5" name="Title"/>
          <p:cNvSpPr>
            <a:spLocks noGrp="1"/>
          </p:cNvSpPr>
          <p:nvPr>
            <p:ph type="body" sz="quarter" idx="13" hasCustomPrompt="1"/>
          </p:nvPr>
        </p:nvSpPr>
        <p:spPr>
          <a:xfrm>
            <a:off x="371473" y="0"/>
            <a:ext cx="10282240" cy="781050"/>
          </a:xfrm>
          <a:prstGeom prst="rect">
            <a:avLst/>
          </a:prstGeom>
        </p:spPr>
        <p:txBody>
          <a:bodyPr lIns="0" tIns="0" rIns="0" bIns="0" anchor="b" anchorCtr="0"/>
          <a:lstStyle>
            <a:lvl1pPr marL="0" indent="0">
              <a:buNone/>
              <a:defRPr sz="4400">
                <a:latin typeface="Linux Biolinum" panose="02000503000000000000" pitchFamily="2" charset="0"/>
                <a:cs typeface="Linux Biolinum" panose="02000503000000000000" pitchFamily="2" charset="0"/>
              </a:defRPr>
            </a:lvl1pPr>
          </a:lstStyle>
          <a:p>
            <a:pPr lvl="0"/>
            <a:r>
              <a:rPr lang="en-US" altLang="zh-CN" dirty="0"/>
              <a:t>This is the Title of this Slide</a:t>
            </a:r>
            <a:endParaRPr lang="zh-CN"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sp>
        <p:nvSpPr>
          <p:cNvPr id="3" name="Text"/>
          <p:cNvSpPr>
            <a:spLocks noGrp="1"/>
          </p:cNvSpPr>
          <p:nvPr>
            <p:ph idx="1" hasCustomPrompt="1"/>
          </p:nvPr>
        </p:nvSpPr>
        <p:spPr>
          <a:xfrm>
            <a:off x="361949" y="1253330"/>
            <a:ext cx="11482389" cy="5261770"/>
          </a:xfrm>
          <a:prstGeom prst="rect">
            <a:avLst/>
          </a:prstGeom>
        </p:spPr>
        <p:txBody>
          <a:bodyPr/>
          <a:lstStyle>
            <a:lvl1pPr>
              <a:lnSpc>
                <a:spcPct val="125000"/>
              </a:lnSpc>
              <a:defRPr>
                <a:latin typeface="Linux Libertine" panose="02000503000000000000" pitchFamily="2" charset="0"/>
                <a:cs typeface="Linux Libertine" panose="02000503000000000000" pitchFamily="2" charset="0"/>
              </a:defRPr>
            </a:lvl1pPr>
            <a:lvl2pPr>
              <a:lnSpc>
                <a:spcPct val="125000"/>
              </a:lnSpc>
              <a:defRPr>
                <a:latin typeface="Linux Libertine" panose="02000503000000000000" pitchFamily="2" charset="0"/>
                <a:cs typeface="Linux Libertine" panose="02000503000000000000" pitchFamily="2" charset="0"/>
              </a:defRPr>
            </a:lvl2pPr>
            <a:lvl3pPr>
              <a:lnSpc>
                <a:spcPct val="125000"/>
              </a:lnSpc>
              <a:defRPr>
                <a:latin typeface="Linux Libertine" panose="02000503000000000000" pitchFamily="2" charset="0"/>
                <a:cs typeface="Linux Libertine" panose="02000503000000000000" pitchFamily="2" charset="0"/>
              </a:defRPr>
            </a:lvl3pPr>
            <a:lvl4pPr>
              <a:lnSpc>
                <a:spcPct val="125000"/>
              </a:lnSpc>
              <a:defRPr>
                <a:latin typeface="Linux Libertine" panose="02000503000000000000" pitchFamily="2" charset="0"/>
                <a:cs typeface="Linux Libertine" panose="02000503000000000000" pitchFamily="2" charset="0"/>
              </a:defRPr>
            </a:lvl4pPr>
            <a:lvl5pPr>
              <a:lnSpc>
                <a:spcPct val="125000"/>
              </a:lnSpc>
              <a:defRPr>
                <a:latin typeface="Linux Libertine" panose="02000503000000000000" pitchFamily="2" charset="0"/>
                <a:cs typeface="Linux Libertine" panose="02000503000000000000" pitchFamily="2" charset="0"/>
              </a:defRPr>
            </a:lvl5pPr>
          </a:lstStyle>
          <a:p>
            <a:pPr lvl="0"/>
            <a:r>
              <a:rPr lang="en-US" altLang="zh-CN" dirty="0"/>
              <a:t>Text</a:t>
            </a:r>
            <a:endParaRPr lang="zh-CN" altLang="en-US" dirty="0"/>
          </a:p>
          <a:p>
            <a:pPr lvl="1"/>
            <a:r>
              <a:rPr lang="en-US" altLang="zh-CN" dirty="0"/>
              <a:t>Text</a:t>
            </a:r>
            <a:endParaRPr lang="zh-CN" altLang="en-US" dirty="0"/>
          </a:p>
          <a:p>
            <a:pPr lvl="2"/>
            <a:r>
              <a:rPr lang="en-US" altLang="zh-CN" dirty="0"/>
              <a:t>Text</a:t>
            </a:r>
            <a:endParaRPr lang="zh-CN" altLang="en-US" dirty="0"/>
          </a:p>
          <a:p>
            <a:pPr lvl="3"/>
            <a:r>
              <a:rPr lang="en-US" altLang="zh-CN" dirty="0"/>
              <a:t>Text</a:t>
            </a:r>
            <a:endParaRPr lang="zh-CN" altLang="en-US" dirty="0"/>
          </a:p>
          <a:p>
            <a:pPr lvl="4"/>
            <a:r>
              <a:rPr lang="en-US" altLang="zh-CN" dirty="0"/>
              <a:t>Text</a:t>
            </a:r>
            <a:endParaRPr lang="en-US" altLang="zh-CN" dirty="0"/>
          </a:p>
        </p:txBody>
      </p:sp>
      <p:sp>
        <p:nvSpPr>
          <p:cNvPr id="5" name="Title"/>
          <p:cNvSpPr>
            <a:spLocks noGrp="1"/>
          </p:cNvSpPr>
          <p:nvPr>
            <p:ph type="body" sz="quarter" idx="13" hasCustomPrompt="1"/>
          </p:nvPr>
        </p:nvSpPr>
        <p:spPr>
          <a:xfrm>
            <a:off x="371473" y="0"/>
            <a:ext cx="10282240" cy="781050"/>
          </a:xfrm>
          <a:prstGeom prst="rect">
            <a:avLst/>
          </a:prstGeom>
        </p:spPr>
        <p:txBody>
          <a:bodyPr lIns="0" tIns="0" rIns="0" bIns="0" anchor="b" anchorCtr="0"/>
          <a:lstStyle>
            <a:lvl1pPr marL="0" indent="0">
              <a:lnSpc>
                <a:spcPct val="60000"/>
              </a:lnSpc>
              <a:buNone/>
              <a:defRPr sz="4400" b="1">
                <a:latin typeface="Linux Biolinum" panose="02000503000000000000" pitchFamily="2" charset="0"/>
                <a:cs typeface="Linux Biolinum" panose="02000503000000000000" pitchFamily="2" charset="0"/>
              </a:defRPr>
            </a:lvl1pPr>
          </a:lstStyle>
          <a:p>
            <a:pPr lvl="0"/>
            <a:r>
              <a:rPr lang="en-US" altLang="zh-CN" dirty="0"/>
              <a:t>This is the Title of this Slide</a:t>
            </a:r>
            <a:endParaRPr lang="zh-CN" altLang="en-US" dirty="0"/>
          </a:p>
        </p:txBody>
      </p:sp>
      <p:sp>
        <p:nvSpPr>
          <p:cNvPr id="4" name="文本框 3"/>
          <p:cNvSpPr txBox="1"/>
          <p:nvPr userDrawn="1"/>
        </p:nvSpPr>
        <p:spPr>
          <a:xfrm>
            <a:off x="11152909" y="6457890"/>
            <a:ext cx="1039091" cy="398780"/>
          </a:xfrm>
          <a:prstGeom prst="rect">
            <a:avLst/>
          </a:prstGeom>
          <a:noFill/>
        </p:spPr>
        <p:txBody>
          <a:bodyPr wrap="square" rtlCol="0">
            <a:spAutoFit/>
          </a:bodyPr>
          <a:lstStyle/>
          <a:p>
            <a:pPr algn="r"/>
            <a:fld id="{161C8E76-3AB5-427C-80C0-CAF6F56E9714}" type="slidenum">
              <a:rPr lang="zh-CN" altLang="en-US" sz="2000" smtClean="0">
                <a:solidFill>
                  <a:schemeClr val="bg1">
                    <a:lumMod val="50000"/>
                  </a:schemeClr>
                </a:solidFill>
                <a:latin typeface="Linux Libertine" panose="02000503000000000000" pitchFamily="2" charset="0"/>
                <a:cs typeface="Linux Libertine" panose="02000503000000000000" pitchFamily="2" charset="0"/>
              </a:rPr>
            </a:fld>
            <a:r>
              <a:rPr lang="en-US" altLang="zh-CN" sz="2000" dirty="0">
                <a:solidFill>
                  <a:schemeClr val="bg1">
                    <a:lumMod val="50000"/>
                  </a:schemeClr>
                </a:solidFill>
                <a:latin typeface="Linux Libertine" panose="02000503000000000000" pitchFamily="2" charset="0"/>
                <a:ea typeface="Linux Libertine" panose="02000503000000000000" pitchFamily="2" charset="0"/>
                <a:cs typeface="Linux Libertine" panose="02000503000000000000" pitchFamily="2" charset="0"/>
              </a:rPr>
              <a:t>/35</a:t>
            </a:r>
            <a:endParaRPr lang="zh-CN" altLang="en-US" sz="2000" dirty="0">
              <a:solidFill>
                <a:schemeClr val="bg1">
                  <a:lumMod val="50000"/>
                </a:schemeClr>
              </a:solidFill>
              <a:latin typeface="Linux Libertine" panose="02000503000000000000" pitchFamily="2" charset="0"/>
              <a:cs typeface="Linux Libertine" panose="02000503000000000000" pitchFamily="2" charset="0"/>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image" Target="../media/image1.png"/><Relationship Id="rId1"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3" name="任意多边形: 形状 32"/>
          <p:cNvSpPr/>
          <p:nvPr userDrawn="1"/>
        </p:nvSpPr>
        <p:spPr>
          <a:xfrm>
            <a:off x="-22736" y="4741353"/>
            <a:ext cx="1224611" cy="2138111"/>
          </a:xfrm>
          <a:custGeom>
            <a:avLst/>
            <a:gdLst>
              <a:gd name="connsiteX0" fmla="*/ 14773 w 160357"/>
              <a:gd name="connsiteY0" fmla="*/ 14592 h 105099"/>
              <a:gd name="connsiteX1" fmla="*/ 19536 w 160357"/>
              <a:gd name="connsiteY1" fmla="*/ 76504 h 105099"/>
              <a:gd name="connsiteX2" fmla="*/ 148123 w 160357"/>
              <a:gd name="connsiteY2" fmla="*/ 86029 h 105099"/>
              <a:gd name="connsiteX3" fmla="*/ 152886 w 160357"/>
              <a:gd name="connsiteY3" fmla="*/ 9829 h 105099"/>
              <a:gd name="connsiteX4" fmla="*/ 95736 w 160357"/>
              <a:gd name="connsiteY4" fmla="*/ 304 h 105099"/>
              <a:gd name="connsiteX5" fmla="*/ 33823 w 160357"/>
              <a:gd name="connsiteY5" fmla="*/ 14592 h 105099"/>
              <a:gd name="connsiteX6" fmla="*/ 14773 w 160357"/>
              <a:gd name="connsiteY6" fmla="*/ 43167 h 105099"/>
              <a:gd name="connsiteX7" fmla="*/ 486 w 160357"/>
              <a:gd name="connsiteY7" fmla="*/ 47929 h 105099"/>
              <a:gd name="connsiteX8" fmla="*/ 14773 w 160357"/>
              <a:gd name="connsiteY8" fmla="*/ 14592 h 105099"/>
              <a:gd name="connsiteX0-1" fmla="*/ 14773 w 160357"/>
              <a:gd name="connsiteY0-2" fmla="*/ 14592 h 105099"/>
              <a:gd name="connsiteX1-3" fmla="*/ 19536 w 160357"/>
              <a:gd name="connsiteY1-4" fmla="*/ 76504 h 105099"/>
              <a:gd name="connsiteX2-5" fmla="*/ 148123 w 160357"/>
              <a:gd name="connsiteY2-6" fmla="*/ 86029 h 105099"/>
              <a:gd name="connsiteX3-7" fmla="*/ 152886 w 160357"/>
              <a:gd name="connsiteY3-8" fmla="*/ 9829 h 105099"/>
              <a:gd name="connsiteX4-9" fmla="*/ 95736 w 160357"/>
              <a:gd name="connsiteY4-10" fmla="*/ 304 h 105099"/>
              <a:gd name="connsiteX5-11" fmla="*/ 33823 w 160357"/>
              <a:gd name="connsiteY5-12" fmla="*/ 14592 h 105099"/>
              <a:gd name="connsiteX6-13" fmla="*/ 18846 w 160357"/>
              <a:gd name="connsiteY6-14" fmla="*/ 43167 h 105099"/>
              <a:gd name="connsiteX7-15" fmla="*/ 486 w 160357"/>
              <a:gd name="connsiteY7-16" fmla="*/ 47929 h 105099"/>
              <a:gd name="connsiteX8-17" fmla="*/ 14773 w 160357"/>
              <a:gd name="connsiteY8-18" fmla="*/ 14592 h 105099"/>
              <a:gd name="connsiteX0-19" fmla="*/ 14745 w 160329"/>
              <a:gd name="connsiteY0-20" fmla="*/ 14592 h 105099"/>
              <a:gd name="connsiteX1-21" fmla="*/ 19508 w 160329"/>
              <a:gd name="connsiteY1-22" fmla="*/ 76504 h 105099"/>
              <a:gd name="connsiteX2-23" fmla="*/ 148095 w 160329"/>
              <a:gd name="connsiteY2-24" fmla="*/ 86029 h 105099"/>
              <a:gd name="connsiteX3-25" fmla="*/ 152858 w 160329"/>
              <a:gd name="connsiteY3-26" fmla="*/ 9829 h 105099"/>
              <a:gd name="connsiteX4-27" fmla="*/ 95708 w 160329"/>
              <a:gd name="connsiteY4-28" fmla="*/ 304 h 105099"/>
              <a:gd name="connsiteX5-29" fmla="*/ 33795 w 160329"/>
              <a:gd name="connsiteY5-30" fmla="*/ 14592 h 105099"/>
              <a:gd name="connsiteX6-31" fmla="*/ 458 w 160329"/>
              <a:gd name="connsiteY6-32" fmla="*/ 47929 h 105099"/>
              <a:gd name="connsiteX7-33" fmla="*/ 14745 w 160329"/>
              <a:gd name="connsiteY7-34" fmla="*/ 14592 h 105099"/>
              <a:gd name="connsiteX0-35" fmla="*/ 1593 w 161464"/>
              <a:gd name="connsiteY0-36" fmla="*/ 47929 h 89163"/>
              <a:gd name="connsiteX1-37" fmla="*/ 20643 w 161464"/>
              <a:gd name="connsiteY1-38" fmla="*/ 76504 h 89163"/>
              <a:gd name="connsiteX2-39" fmla="*/ 149230 w 161464"/>
              <a:gd name="connsiteY2-40" fmla="*/ 86029 h 89163"/>
              <a:gd name="connsiteX3-41" fmla="*/ 153993 w 161464"/>
              <a:gd name="connsiteY3-42" fmla="*/ 9829 h 89163"/>
              <a:gd name="connsiteX4-43" fmla="*/ 96843 w 161464"/>
              <a:gd name="connsiteY4-44" fmla="*/ 304 h 89163"/>
              <a:gd name="connsiteX5-45" fmla="*/ 34930 w 161464"/>
              <a:gd name="connsiteY5-46" fmla="*/ 14592 h 89163"/>
              <a:gd name="connsiteX6-47" fmla="*/ 1593 w 161464"/>
              <a:gd name="connsiteY6-48" fmla="*/ 47929 h 89163"/>
              <a:gd name="connsiteX0-49" fmla="*/ 22010 w 148544"/>
              <a:gd name="connsiteY0-50" fmla="*/ 14592 h 90138"/>
              <a:gd name="connsiteX1-51" fmla="*/ 7723 w 148544"/>
              <a:gd name="connsiteY1-52" fmla="*/ 76504 h 90138"/>
              <a:gd name="connsiteX2-53" fmla="*/ 136310 w 148544"/>
              <a:gd name="connsiteY2-54" fmla="*/ 86029 h 90138"/>
              <a:gd name="connsiteX3-55" fmla="*/ 141073 w 148544"/>
              <a:gd name="connsiteY3-56" fmla="*/ 9829 h 90138"/>
              <a:gd name="connsiteX4-57" fmla="*/ 83923 w 148544"/>
              <a:gd name="connsiteY4-58" fmla="*/ 304 h 90138"/>
              <a:gd name="connsiteX5-59" fmla="*/ 22010 w 148544"/>
              <a:gd name="connsiteY5-60" fmla="*/ 14592 h 90138"/>
              <a:gd name="connsiteX0-61" fmla="*/ 82912 w 209446"/>
              <a:gd name="connsiteY0-62" fmla="*/ 16049 h 172745"/>
              <a:gd name="connsiteX1-63" fmla="*/ 3056 w 209446"/>
              <a:gd name="connsiteY1-64" fmla="*/ 171631 h 172745"/>
              <a:gd name="connsiteX2-65" fmla="*/ 197212 w 209446"/>
              <a:gd name="connsiteY2-66" fmla="*/ 87486 h 172745"/>
              <a:gd name="connsiteX3-67" fmla="*/ 201975 w 209446"/>
              <a:gd name="connsiteY3-68" fmla="*/ 11286 h 172745"/>
              <a:gd name="connsiteX4-69" fmla="*/ 144825 w 209446"/>
              <a:gd name="connsiteY4-70" fmla="*/ 1761 h 172745"/>
              <a:gd name="connsiteX5-71" fmla="*/ 82912 w 209446"/>
              <a:gd name="connsiteY5-72" fmla="*/ 16049 h 172745"/>
              <a:gd name="connsiteX0-73" fmla="*/ 80070 w 199543"/>
              <a:gd name="connsiteY0-74" fmla="*/ 20522 h 190619"/>
              <a:gd name="connsiteX1-75" fmla="*/ 214 w 199543"/>
              <a:gd name="connsiteY1-76" fmla="*/ 176104 h 190619"/>
              <a:gd name="connsiteX2-77" fmla="*/ 105587 w 199543"/>
              <a:gd name="connsiteY2-78" fmla="*/ 177891 h 190619"/>
              <a:gd name="connsiteX3-79" fmla="*/ 199133 w 199543"/>
              <a:gd name="connsiteY3-80" fmla="*/ 15759 h 190619"/>
              <a:gd name="connsiteX4-81" fmla="*/ 141983 w 199543"/>
              <a:gd name="connsiteY4-82" fmla="*/ 6234 h 190619"/>
              <a:gd name="connsiteX5-83" fmla="*/ 80070 w 199543"/>
              <a:gd name="connsiteY5-84" fmla="*/ 20522 h 190619"/>
              <a:gd name="connsiteX0-85" fmla="*/ 13938 w 218104"/>
              <a:gd name="connsiteY0-86" fmla="*/ 11012 h 206857"/>
              <a:gd name="connsiteX1-87" fmla="*/ 18385 w 218104"/>
              <a:gd name="connsiteY1-88" fmla="*/ 190622 h 206857"/>
              <a:gd name="connsiteX2-89" fmla="*/ 123758 w 218104"/>
              <a:gd name="connsiteY2-90" fmla="*/ 192409 h 206857"/>
              <a:gd name="connsiteX3-91" fmla="*/ 217304 w 218104"/>
              <a:gd name="connsiteY3-92" fmla="*/ 30277 h 206857"/>
              <a:gd name="connsiteX4-93" fmla="*/ 160154 w 218104"/>
              <a:gd name="connsiteY4-94" fmla="*/ 20752 h 206857"/>
              <a:gd name="connsiteX5-95" fmla="*/ 13938 w 218104"/>
              <a:gd name="connsiteY5-96" fmla="*/ 11012 h 206857"/>
              <a:gd name="connsiteX0-97" fmla="*/ 11047 w 214419"/>
              <a:gd name="connsiteY0-98" fmla="*/ 7585 h 203430"/>
              <a:gd name="connsiteX1-99" fmla="*/ 15494 w 214419"/>
              <a:gd name="connsiteY1-100" fmla="*/ 187195 h 203430"/>
              <a:gd name="connsiteX2-101" fmla="*/ 120867 w 214419"/>
              <a:gd name="connsiteY2-102" fmla="*/ 188982 h 203430"/>
              <a:gd name="connsiteX3-103" fmla="*/ 214413 w 214419"/>
              <a:gd name="connsiteY3-104" fmla="*/ 26850 h 203430"/>
              <a:gd name="connsiteX4-105" fmla="*/ 115723 w 214419"/>
              <a:gd name="connsiteY4-106" fmla="*/ 32801 h 203430"/>
              <a:gd name="connsiteX5-107" fmla="*/ 11047 w 214419"/>
              <a:gd name="connsiteY5-108" fmla="*/ 7585 h 203430"/>
              <a:gd name="connsiteX0-109" fmla="*/ 18029 w 223490"/>
              <a:gd name="connsiteY0-110" fmla="*/ 13653 h 209498"/>
              <a:gd name="connsiteX1-111" fmla="*/ 22476 w 223490"/>
              <a:gd name="connsiteY1-112" fmla="*/ 193263 h 209498"/>
              <a:gd name="connsiteX2-113" fmla="*/ 127849 w 223490"/>
              <a:gd name="connsiteY2-114" fmla="*/ 195050 h 209498"/>
              <a:gd name="connsiteX3-115" fmla="*/ 221395 w 223490"/>
              <a:gd name="connsiteY3-116" fmla="*/ 32918 h 209498"/>
              <a:gd name="connsiteX4-117" fmla="*/ 18029 w 223490"/>
              <a:gd name="connsiteY4-118" fmla="*/ 13653 h 209498"/>
              <a:gd name="connsiteX0-119" fmla="*/ 11167 w 127994"/>
              <a:gd name="connsiteY0-120" fmla="*/ 870 h 196715"/>
              <a:gd name="connsiteX1-121" fmla="*/ 15614 w 127994"/>
              <a:gd name="connsiteY1-122" fmla="*/ 180480 h 196715"/>
              <a:gd name="connsiteX2-123" fmla="*/ 120987 w 127994"/>
              <a:gd name="connsiteY2-124" fmla="*/ 182267 h 196715"/>
              <a:gd name="connsiteX3-125" fmla="*/ 117605 w 127994"/>
              <a:gd name="connsiteY3-126" fmla="*/ 115026 h 196715"/>
              <a:gd name="connsiteX4-127" fmla="*/ 11167 w 127994"/>
              <a:gd name="connsiteY4-128" fmla="*/ 870 h 196715"/>
              <a:gd name="connsiteX0-129" fmla="*/ 11250 w 128837"/>
              <a:gd name="connsiteY0-130" fmla="*/ 870 h 196715"/>
              <a:gd name="connsiteX1-131" fmla="*/ 15697 w 128837"/>
              <a:gd name="connsiteY1-132" fmla="*/ 180480 h 196715"/>
              <a:gd name="connsiteX2-133" fmla="*/ 121070 w 128837"/>
              <a:gd name="connsiteY2-134" fmla="*/ 182267 h 196715"/>
              <a:gd name="connsiteX3-135" fmla="*/ 118910 w 128837"/>
              <a:gd name="connsiteY3-136" fmla="*/ 115026 h 196715"/>
              <a:gd name="connsiteX4-137" fmla="*/ 11250 w 128837"/>
              <a:gd name="connsiteY4-138" fmla="*/ 870 h 196715"/>
              <a:gd name="connsiteX0-139" fmla="*/ 11250 w 129992"/>
              <a:gd name="connsiteY0-140" fmla="*/ 847 h 196692"/>
              <a:gd name="connsiteX1-141" fmla="*/ 15697 w 129992"/>
              <a:gd name="connsiteY1-142" fmla="*/ 180457 h 196692"/>
              <a:gd name="connsiteX2-143" fmla="*/ 121070 w 129992"/>
              <a:gd name="connsiteY2-144" fmla="*/ 182244 h 196692"/>
              <a:gd name="connsiteX3-145" fmla="*/ 118910 w 129992"/>
              <a:gd name="connsiteY3-146" fmla="*/ 115003 h 196692"/>
              <a:gd name="connsiteX4-147" fmla="*/ 11250 w 129992"/>
              <a:gd name="connsiteY4-148" fmla="*/ 847 h 196692"/>
              <a:gd name="connsiteX0-149" fmla="*/ 11250 w 129992"/>
              <a:gd name="connsiteY0-150" fmla="*/ 847 h 196692"/>
              <a:gd name="connsiteX1-151" fmla="*/ 15697 w 129992"/>
              <a:gd name="connsiteY1-152" fmla="*/ 180457 h 196692"/>
              <a:gd name="connsiteX2-153" fmla="*/ 121070 w 129992"/>
              <a:gd name="connsiteY2-154" fmla="*/ 182244 h 196692"/>
              <a:gd name="connsiteX3-155" fmla="*/ 118910 w 129992"/>
              <a:gd name="connsiteY3-156" fmla="*/ 115003 h 196692"/>
              <a:gd name="connsiteX4-157" fmla="*/ 11250 w 129992"/>
              <a:gd name="connsiteY4-158" fmla="*/ 847 h 196692"/>
              <a:gd name="connsiteX0-159" fmla="*/ 11250 w 122645"/>
              <a:gd name="connsiteY0-160" fmla="*/ 847 h 196692"/>
              <a:gd name="connsiteX1-161" fmla="*/ 15697 w 122645"/>
              <a:gd name="connsiteY1-162" fmla="*/ 180457 h 196692"/>
              <a:gd name="connsiteX2-163" fmla="*/ 121070 w 122645"/>
              <a:gd name="connsiteY2-164" fmla="*/ 182244 h 196692"/>
              <a:gd name="connsiteX3-165" fmla="*/ 118910 w 122645"/>
              <a:gd name="connsiteY3-166" fmla="*/ 115003 h 196692"/>
              <a:gd name="connsiteX4-167" fmla="*/ 11250 w 122645"/>
              <a:gd name="connsiteY4-168" fmla="*/ 847 h 196692"/>
              <a:gd name="connsiteX0-169" fmla="*/ 11278 w 122746"/>
              <a:gd name="connsiteY0-170" fmla="*/ 834 h 196679"/>
              <a:gd name="connsiteX1-171" fmla="*/ 15725 w 122746"/>
              <a:gd name="connsiteY1-172" fmla="*/ 180444 h 196679"/>
              <a:gd name="connsiteX2-173" fmla="*/ 121098 w 122746"/>
              <a:gd name="connsiteY2-174" fmla="*/ 182231 h 196679"/>
              <a:gd name="connsiteX3-175" fmla="*/ 119345 w 122746"/>
              <a:gd name="connsiteY3-176" fmla="*/ 115397 h 196679"/>
              <a:gd name="connsiteX4-177" fmla="*/ 11278 w 122746"/>
              <a:gd name="connsiteY4-178" fmla="*/ 834 h 196679"/>
              <a:gd name="connsiteX0-179" fmla="*/ 11175 w 121189"/>
              <a:gd name="connsiteY0-180" fmla="*/ 834 h 195304"/>
              <a:gd name="connsiteX1-181" fmla="*/ 15622 w 121189"/>
              <a:gd name="connsiteY1-182" fmla="*/ 180444 h 195304"/>
              <a:gd name="connsiteX2-183" fmla="*/ 119094 w 121189"/>
              <a:gd name="connsiteY2-184" fmla="*/ 178837 h 195304"/>
              <a:gd name="connsiteX3-185" fmla="*/ 119242 w 121189"/>
              <a:gd name="connsiteY3-186" fmla="*/ 115397 h 195304"/>
              <a:gd name="connsiteX4-187" fmla="*/ 11175 w 121189"/>
              <a:gd name="connsiteY4-188" fmla="*/ 834 h 195304"/>
              <a:gd name="connsiteX0-189" fmla="*/ 11175 w 119485"/>
              <a:gd name="connsiteY0-190" fmla="*/ 834 h 195304"/>
              <a:gd name="connsiteX1-191" fmla="*/ 15622 w 119485"/>
              <a:gd name="connsiteY1-192" fmla="*/ 180444 h 195304"/>
              <a:gd name="connsiteX2-193" fmla="*/ 119094 w 119485"/>
              <a:gd name="connsiteY2-194" fmla="*/ 178837 h 195304"/>
              <a:gd name="connsiteX3-195" fmla="*/ 119242 w 119485"/>
              <a:gd name="connsiteY3-196" fmla="*/ 115397 h 195304"/>
              <a:gd name="connsiteX4-197" fmla="*/ 11175 w 119485"/>
              <a:gd name="connsiteY4-198" fmla="*/ 834 h 195304"/>
              <a:gd name="connsiteX0-199" fmla="*/ 10787 w 119097"/>
              <a:gd name="connsiteY0-200" fmla="*/ 834 h 195304"/>
              <a:gd name="connsiteX1-201" fmla="*/ 16048 w 119097"/>
              <a:gd name="connsiteY1-202" fmla="*/ 180444 h 195304"/>
              <a:gd name="connsiteX2-203" fmla="*/ 118706 w 119097"/>
              <a:gd name="connsiteY2-204" fmla="*/ 178837 h 195304"/>
              <a:gd name="connsiteX3-205" fmla="*/ 118854 w 119097"/>
              <a:gd name="connsiteY3-206" fmla="*/ 115397 h 195304"/>
              <a:gd name="connsiteX4-207" fmla="*/ 10787 w 119097"/>
              <a:gd name="connsiteY4-208" fmla="*/ 834 h 195304"/>
              <a:gd name="connsiteX0-209" fmla="*/ 10808 w 119308"/>
              <a:gd name="connsiteY0-210" fmla="*/ 834 h 196564"/>
              <a:gd name="connsiteX1-211" fmla="*/ 16069 w 119308"/>
              <a:gd name="connsiteY1-212" fmla="*/ 180444 h 196564"/>
              <a:gd name="connsiteX2-213" fmla="*/ 119134 w 119308"/>
              <a:gd name="connsiteY2-214" fmla="*/ 181959 h 196564"/>
              <a:gd name="connsiteX3-215" fmla="*/ 118875 w 119308"/>
              <a:gd name="connsiteY3-216" fmla="*/ 115397 h 196564"/>
              <a:gd name="connsiteX4-217" fmla="*/ 10808 w 119308"/>
              <a:gd name="connsiteY4-218" fmla="*/ 834 h 196564"/>
              <a:gd name="connsiteX0-219" fmla="*/ 16982 w 125482"/>
              <a:gd name="connsiteY0-220" fmla="*/ 834 h 186708"/>
              <a:gd name="connsiteX1-221" fmla="*/ 22243 w 125482"/>
              <a:gd name="connsiteY1-222" fmla="*/ 180444 h 186708"/>
              <a:gd name="connsiteX2-223" fmla="*/ 125308 w 125482"/>
              <a:gd name="connsiteY2-224" fmla="*/ 181959 h 186708"/>
              <a:gd name="connsiteX3-225" fmla="*/ 125049 w 125482"/>
              <a:gd name="connsiteY3-226" fmla="*/ 115397 h 186708"/>
              <a:gd name="connsiteX4-227" fmla="*/ 16982 w 125482"/>
              <a:gd name="connsiteY4-228" fmla="*/ 834 h 186708"/>
              <a:gd name="connsiteX0-229" fmla="*/ 16982 w 125482"/>
              <a:gd name="connsiteY0-230" fmla="*/ 834 h 186708"/>
              <a:gd name="connsiteX1-231" fmla="*/ 22243 w 125482"/>
              <a:gd name="connsiteY1-232" fmla="*/ 180444 h 186708"/>
              <a:gd name="connsiteX2-233" fmla="*/ 125308 w 125482"/>
              <a:gd name="connsiteY2-234" fmla="*/ 181959 h 186708"/>
              <a:gd name="connsiteX3-235" fmla="*/ 125049 w 125482"/>
              <a:gd name="connsiteY3-236" fmla="*/ 115397 h 186708"/>
              <a:gd name="connsiteX4-237" fmla="*/ 16982 w 125482"/>
              <a:gd name="connsiteY4-238" fmla="*/ 834 h 186708"/>
              <a:gd name="connsiteX0-239" fmla="*/ 16982 w 125482"/>
              <a:gd name="connsiteY0-240" fmla="*/ 834 h 185617"/>
              <a:gd name="connsiteX1-241" fmla="*/ 22243 w 125482"/>
              <a:gd name="connsiteY1-242" fmla="*/ 180444 h 185617"/>
              <a:gd name="connsiteX2-243" fmla="*/ 125308 w 125482"/>
              <a:gd name="connsiteY2-244" fmla="*/ 181959 h 185617"/>
              <a:gd name="connsiteX3-245" fmla="*/ 125049 w 125482"/>
              <a:gd name="connsiteY3-246" fmla="*/ 115397 h 185617"/>
              <a:gd name="connsiteX4-247" fmla="*/ 16982 w 125482"/>
              <a:gd name="connsiteY4-248" fmla="*/ 834 h 185617"/>
              <a:gd name="connsiteX0-249" fmla="*/ 16982 w 125482"/>
              <a:gd name="connsiteY0-250" fmla="*/ 834 h 181959"/>
              <a:gd name="connsiteX1-251" fmla="*/ 22243 w 125482"/>
              <a:gd name="connsiteY1-252" fmla="*/ 180444 h 181959"/>
              <a:gd name="connsiteX2-253" fmla="*/ 125308 w 125482"/>
              <a:gd name="connsiteY2-254" fmla="*/ 181959 h 181959"/>
              <a:gd name="connsiteX3-255" fmla="*/ 125049 w 125482"/>
              <a:gd name="connsiteY3-256" fmla="*/ 115397 h 181959"/>
              <a:gd name="connsiteX4-257" fmla="*/ 16982 w 125482"/>
              <a:gd name="connsiteY4-258" fmla="*/ 834 h 181959"/>
              <a:gd name="connsiteX0-259" fmla="*/ 16982 w 125482"/>
              <a:gd name="connsiteY0-260" fmla="*/ 834 h 180737"/>
              <a:gd name="connsiteX1-261" fmla="*/ 22243 w 125482"/>
              <a:gd name="connsiteY1-262" fmla="*/ 180444 h 180737"/>
              <a:gd name="connsiteX2-263" fmla="*/ 125308 w 125482"/>
              <a:gd name="connsiteY2-264" fmla="*/ 180737 h 180737"/>
              <a:gd name="connsiteX3-265" fmla="*/ 125049 w 125482"/>
              <a:gd name="connsiteY3-266" fmla="*/ 115397 h 180737"/>
              <a:gd name="connsiteX4-267" fmla="*/ 16982 w 125482"/>
              <a:gd name="connsiteY4-268" fmla="*/ 834 h 180737"/>
              <a:gd name="connsiteX0-269" fmla="*/ 16982 w 125482"/>
              <a:gd name="connsiteY0-270" fmla="*/ 834 h 180737"/>
              <a:gd name="connsiteX1-271" fmla="*/ 22243 w 125482"/>
              <a:gd name="connsiteY1-272" fmla="*/ 180444 h 180737"/>
              <a:gd name="connsiteX2-273" fmla="*/ 125308 w 125482"/>
              <a:gd name="connsiteY2-274" fmla="*/ 180737 h 180737"/>
              <a:gd name="connsiteX3-275" fmla="*/ 125049 w 125482"/>
              <a:gd name="connsiteY3-276" fmla="*/ 115397 h 180737"/>
              <a:gd name="connsiteX4-277" fmla="*/ 16982 w 125482"/>
              <a:gd name="connsiteY4-278" fmla="*/ 834 h 180737"/>
              <a:gd name="connsiteX0-279" fmla="*/ 6529 w 115029"/>
              <a:gd name="connsiteY0-280" fmla="*/ 834 h 180737"/>
              <a:gd name="connsiteX1-281" fmla="*/ 11790 w 115029"/>
              <a:gd name="connsiteY1-282" fmla="*/ 180444 h 180737"/>
              <a:gd name="connsiteX2-283" fmla="*/ 114855 w 115029"/>
              <a:gd name="connsiteY2-284" fmla="*/ 180737 h 180737"/>
              <a:gd name="connsiteX3-285" fmla="*/ 114596 w 115029"/>
              <a:gd name="connsiteY3-286" fmla="*/ 115397 h 180737"/>
              <a:gd name="connsiteX4-287" fmla="*/ 6529 w 115029"/>
              <a:gd name="connsiteY4-288" fmla="*/ 834 h 180737"/>
              <a:gd name="connsiteX0-289" fmla="*/ 6898 w 115398"/>
              <a:gd name="connsiteY0-290" fmla="*/ 831 h 180734"/>
              <a:gd name="connsiteX1-291" fmla="*/ 10801 w 115398"/>
              <a:gd name="connsiteY1-292" fmla="*/ 180305 h 180734"/>
              <a:gd name="connsiteX2-293" fmla="*/ 115224 w 115398"/>
              <a:gd name="connsiteY2-294" fmla="*/ 180734 h 180734"/>
              <a:gd name="connsiteX3-295" fmla="*/ 114965 w 115398"/>
              <a:gd name="connsiteY3-296" fmla="*/ 115394 h 180734"/>
              <a:gd name="connsiteX4-297" fmla="*/ 6898 w 115398"/>
              <a:gd name="connsiteY4-298" fmla="*/ 831 h 180734"/>
              <a:gd name="connsiteX0-299" fmla="*/ 6711 w 115211"/>
              <a:gd name="connsiteY0-300" fmla="*/ 831 h 180734"/>
              <a:gd name="connsiteX1-301" fmla="*/ 11293 w 115211"/>
              <a:gd name="connsiteY1-302" fmla="*/ 180305 h 180734"/>
              <a:gd name="connsiteX2-303" fmla="*/ 115037 w 115211"/>
              <a:gd name="connsiteY2-304" fmla="*/ 180734 h 180734"/>
              <a:gd name="connsiteX3-305" fmla="*/ 114778 w 115211"/>
              <a:gd name="connsiteY3-306" fmla="*/ 115394 h 180734"/>
              <a:gd name="connsiteX4-307" fmla="*/ 6711 w 115211"/>
              <a:gd name="connsiteY4-308" fmla="*/ 831 h 180734"/>
              <a:gd name="connsiteX0-309" fmla="*/ 7022 w 114029"/>
              <a:gd name="connsiteY0-310" fmla="*/ 829 h 180868"/>
              <a:gd name="connsiteX1-311" fmla="*/ 10111 w 114029"/>
              <a:gd name="connsiteY1-312" fmla="*/ 180439 h 180868"/>
              <a:gd name="connsiteX2-313" fmla="*/ 113855 w 114029"/>
              <a:gd name="connsiteY2-314" fmla="*/ 180868 h 180868"/>
              <a:gd name="connsiteX3-315" fmla="*/ 113596 w 114029"/>
              <a:gd name="connsiteY3-316" fmla="*/ 115528 h 180868"/>
              <a:gd name="connsiteX4-317" fmla="*/ 7022 w 114029"/>
              <a:gd name="connsiteY4-318" fmla="*/ 829 h 180868"/>
              <a:gd name="connsiteX0-319" fmla="*/ 7022 w 114029"/>
              <a:gd name="connsiteY0-320" fmla="*/ 829 h 180868"/>
              <a:gd name="connsiteX1-321" fmla="*/ 10111 w 114029"/>
              <a:gd name="connsiteY1-322" fmla="*/ 180439 h 180868"/>
              <a:gd name="connsiteX2-323" fmla="*/ 113855 w 114029"/>
              <a:gd name="connsiteY2-324" fmla="*/ 180868 h 180868"/>
              <a:gd name="connsiteX3-325" fmla="*/ 113596 w 114029"/>
              <a:gd name="connsiteY3-326" fmla="*/ 115528 h 180868"/>
              <a:gd name="connsiteX4-327" fmla="*/ 7022 w 114029"/>
              <a:gd name="connsiteY4-328" fmla="*/ 829 h 180868"/>
              <a:gd name="connsiteX0-329" fmla="*/ 0 w 107007"/>
              <a:gd name="connsiteY0-330" fmla="*/ 829 h 180868"/>
              <a:gd name="connsiteX1-331" fmla="*/ 3089 w 107007"/>
              <a:gd name="connsiteY1-332" fmla="*/ 180439 h 180868"/>
              <a:gd name="connsiteX2-333" fmla="*/ 106833 w 107007"/>
              <a:gd name="connsiteY2-334" fmla="*/ 180868 h 180868"/>
              <a:gd name="connsiteX3-335" fmla="*/ 106574 w 107007"/>
              <a:gd name="connsiteY3-336" fmla="*/ 115528 h 180868"/>
              <a:gd name="connsiteX4-337" fmla="*/ 0 w 107007"/>
              <a:gd name="connsiteY4-338" fmla="*/ 829 h 180868"/>
              <a:gd name="connsiteX0-339" fmla="*/ 0 w 107007"/>
              <a:gd name="connsiteY0-340" fmla="*/ 1265 h 181304"/>
              <a:gd name="connsiteX1-341" fmla="*/ 3089 w 107007"/>
              <a:gd name="connsiteY1-342" fmla="*/ 180875 h 181304"/>
              <a:gd name="connsiteX2-343" fmla="*/ 106833 w 107007"/>
              <a:gd name="connsiteY2-344" fmla="*/ 181304 h 181304"/>
              <a:gd name="connsiteX3-345" fmla="*/ 106574 w 107007"/>
              <a:gd name="connsiteY3-346" fmla="*/ 115964 h 181304"/>
              <a:gd name="connsiteX4-347" fmla="*/ 0 w 107007"/>
              <a:gd name="connsiteY4-348" fmla="*/ 1265 h 181304"/>
              <a:gd name="connsiteX0-349" fmla="*/ 0 w 105378"/>
              <a:gd name="connsiteY0-350" fmla="*/ 1265 h 181304"/>
              <a:gd name="connsiteX1-351" fmla="*/ 1460 w 105378"/>
              <a:gd name="connsiteY1-352" fmla="*/ 180875 h 181304"/>
              <a:gd name="connsiteX2-353" fmla="*/ 105204 w 105378"/>
              <a:gd name="connsiteY2-354" fmla="*/ 181304 h 181304"/>
              <a:gd name="connsiteX3-355" fmla="*/ 104945 w 105378"/>
              <a:gd name="connsiteY3-356" fmla="*/ 115964 h 181304"/>
              <a:gd name="connsiteX4-357" fmla="*/ 0 w 105378"/>
              <a:gd name="connsiteY4-358" fmla="*/ 1265 h 181304"/>
              <a:gd name="connsiteX0-359" fmla="*/ 0 w 105378"/>
              <a:gd name="connsiteY0-360" fmla="*/ 1265 h 181304"/>
              <a:gd name="connsiteX1-361" fmla="*/ 781 w 105378"/>
              <a:gd name="connsiteY1-362" fmla="*/ 180875 h 181304"/>
              <a:gd name="connsiteX2-363" fmla="*/ 105204 w 105378"/>
              <a:gd name="connsiteY2-364" fmla="*/ 181304 h 181304"/>
              <a:gd name="connsiteX3-365" fmla="*/ 104945 w 105378"/>
              <a:gd name="connsiteY3-366" fmla="*/ 115964 h 181304"/>
              <a:gd name="connsiteX4-367" fmla="*/ 0 w 105378"/>
              <a:gd name="connsiteY4-368" fmla="*/ 1265 h 181304"/>
              <a:gd name="connsiteX0-369" fmla="*/ 0 w 105378"/>
              <a:gd name="connsiteY0-370" fmla="*/ 11648 h 191687"/>
              <a:gd name="connsiteX1-371" fmla="*/ 781 w 105378"/>
              <a:gd name="connsiteY1-372" fmla="*/ 191258 h 191687"/>
              <a:gd name="connsiteX2-373" fmla="*/ 105204 w 105378"/>
              <a:gd name="connsiteY2-374" fmla="*/ 191687 h 191687"/>
              <a:gd name="connsiteX3-375" fmla="*/ 104945 w 105378"/>
              <a:gd name="connsiteY3-376" fmla="*/ 126347 h 191687"/>
              <a:gd name="connsiteX4-377" fmla="*/ 34232 w 105378"/>
              <a:gd name="connsiteY4-378" fmla="*/ 29527 h 191687"/>
              <a:gd name="connsiteX5-379" fmla="*/ 0 w 105378"/>
              <a:gd name="connsiteY5-380" fmla="*/ 11648 h 191687"/>
              <a:gd name="connsiteX0-381" fmla="*/ 0 w 105378"/>
              <a:gd name="connsiteY0-382" fmla="*/ 14149 h 194188"/>
              <a:gd name="connsiteX1-383" fmla="*/ 781 w 105378"/>
              <a:gd name="connsiteY1-384" fmla="*/ 193759 h 194188"/>
              <a:gd name="connsiteX2-385" fmla="*/ 105204 w 105378"/>
              <a:gd name="connsiteY2-386" fmla="*/ 194188 h 194188"/>
              <a:gd name="connsiteX3-387" fmla="*/ 104945 w 105378"/>
              <a:gd name="connsiteY3-388" fmla="*/ 128848 h 194188"/>
              <a:gd name="connsiteX4-389" fmla="*/ 22693 w 105378"/>
              <a:gd name="connsiteY4-390" fmla="*/ 22797 h 194188"/>
              <a:gd name="connsiteX5-391" fmla="*/ 0 w 105378"/>
              <a:gd name="connsiteY5-392" fmla="*/ 14149 h 194188"/>
              <a:gd name="connsiteX0-393" fmla="*/ 0 w 105378"/>
              <a:gd name="connsiteY0-394" fmla="*/ 14149 h 194188"/>
              <a:gd name="connsiteX1-395" fmla="*/ 781 w 105378"/>
              <a:gd name="connsiteY1-396" fmla="*/ 193759 h 194188"/>
              <a:gd name="connsiteX2-397" fmla="*/ 105204 w 105378"/>
              <a:gd name="connsiteY2-398" fmla="*/ 194188 h 194188"/>
              <a:gd name="connsiteX3-399" fmla="*/ 104945 w 105378"/>
              <a:gd name="connsiteY3-400" fmla="*/ 128848 h 194188"/>
              <a:gd name="connsiteX4-401" fmla="*/ 22693 w 105378"/>
              <a:gd name="connsiteY4-402" fmla="*/ 22797 h 194188"/>
              <a:gd name="connsiteX5-403" fmla="*/ 0 w 105378"/>
              <a:gd name="connsiteY5-404" fmla="*/ 14149 h 194188"/>
              <a:gd name="connsiteX0-405" fmla="*/ 0 w 105378"/>
              <a:gd name="connsiteY0-406" fmla="*/ 14149 h 194188"/>
              <a:gd name="connsiteX1-407" fmla="*/ 781 w 105378"/>
              <a:gd name="connsiteY1-408" fmla="*/ 193759 h 194188"/>
              <a:gd name="connsiteX2-409" fmla="*/ 105204 w 105378"/>
              <a:gd name="connsiteY2-410" fmla="*/ 194188 h 194188"/>
              <a:gd name="connsiteX3-411" fmla="*/ 104945 w 105378"/>
              <a:gd name="connsiteY3-412" fmla="*/ 128848 h 194188"/>
              <a:gd name="connsiteX4-413" fmla="*/ 22693 w 105378"/>
              <a:gd name="connsiteY4-414" fmla="*/ 22797 h 194188"/>
              <a:gd name="connsiteX5-415" fmla="*/ 0 w 105378"/>
              <a:gd name="connsiteY5-416" fmla="*/ 14149 h 194188"/>
              <a:gd name="connsiteX0-417" fmla="*/ 0 w 105378"/>
              <a:gd name="connsiteY0-418" fmla="*/ 4584 h 184623"/>
              <a:gd name="connsiteX1-419" fmla="*/ 781 w 105378"/>
              <a:gd name="connsiteY1-420" fmla="*/ 184194 h 184623"/>
              <a:gd name="connsiteX2-421" fmla="*/ 105204 w 105378"/>
              <a:gd name="connsiteY2-422" fmla="*/ 184623 h 184623"/>
              <a:gd name="connsiteX3-423" fmla="*/ 104945 w 105378"/>
              <a:gd name="connsiteY3-424" fmla="*/ 119283 h 184623"/>
              <a:gd name="connsiteX4-425" fmla="*/ 22693 w 105378"/>
              <a:gd name="connsiteY4-426" fmla="*/ 13232 h 184623"/>
              <a:gd name="connsiteX5-427" fmla="*/ 0 w 105378"/>
              <a:gd name="connsiteY5-428" fmla="*/ 4584 h 184623"/>
              <a:gd name="connsiteX0-429" fmla="*/ 225 w 104653"/>
              <a:gd name="connsiteY0-430" fmla="*/ 4584 h 184623"/>
              <a:gd name="connsiteX1-431" fmla="*/ 56 w 104653"/>
              <a:gd name="connsiteY1-432" fmla="*/ 184194 h 184623"/>
              <a:gd name="connsiteX2-433" fmla="*/ 104479 w 104653"/>
              <a:gd name="connsiteY2-434" fmla="*/ 184623 h 184623"/>
              <a:gd name="connsiteX3-435" fmla="*/ 104220 w 104653"/>
              <a:gd name="connsiteY3-436" fmla="*/ 119283 h 184623"/>
              <a:gd name="connsiteX4-437" fmla="*/ 21968 w 104653"/>
              <a:gd name="connsiteY4-438" fmla="*/ 13232 h 184623"/>
              <a:gd name="connsiteX5-439" fmla="*/ 225 w 104653"/>
              <a:gd name="connsiteY5-440" fmla="*/ 4584 h 184623"/>
              <a:gd name="connsiteX0-441" fmla="*/ 293 w 104721"/>
              <a:gd name="connsiteY0-442" fmla="*/ 4584 h 184623"/>
              <a:gd name="connsiteX1-443" fmla="*/ 124 w 104721"/>
              <a:gd name="connsiteY1-444" fmla="*/ 184194 h 184623"/>
              <a:gd name="connsiteX2-445" fmla="*/ 104547 w 104721"/>
              <a:gd name="connsiteY2-446" fmla="*/ 184623 h 184623"/>
              <a:gd name="connsiteX3-447" fmla="*/ 104288 w 104721"/>
              <a:gd name="connsiteY3-448" fmla="*/ 119283 h 184623"/>
              <a:gd name="connsiteX4-449" fmla="*/ 22036 w 104721"/>
              <a:gd name="connsiteY4-450" fmla="*/ 13232 h 184623"/>
              <a:gd name="connsiteX5-451" fmla="*/ 293 w 104721"/>
              <a:gd name="connsiteY5-452" fmla="*/ 4584 h 184623"/>
              <a:gd name="connsiteX0-453" fmla="*/ 293 w 104721"/>
              <a:gd name="connsiteY0-454" fmla="*/ 4584 h 184623"/>
              <a:gd name="connsiteX1-455" fmla="*/ 124 w 104721"/>
              <a:gd name="connsiteY1-456" fmla="*/ 184194 h 184623"/>
              <a:gd name="connsiteX2-457" fmla="*/ 104547 w 104721"/>
              <a:gd name="connsiteY2-458" fmla="*/ 184623 h 184623"/>
              <a:gd name="connsiteX3-459" fmla="*/ 104288 w 104721"/>
              <a:gd name="connsiteY3-460" fmla="*/ 119283 h 184623"/>
              <a:gd name="connsiteX4-461" fmla="*/ 22036 w 104721"/>
              <a:gd name="connsiteY4-462" fmla="*/ 13232 h 184623"/>
              <a:gd name="connsiteX5-463" fmla="*/ 293 w 104721"/>
              <a:gd name="connsiteY5-464" fmla="*/ 4584 h 184623"/>
              <a:gd name="connsiteX0-465" fmla="*/ 293 w 104721"/>
              <a:gd name="connsiteY0-466" fmla="*/ 4026 h 184065"/>
              <a:gd name="connsiteX1-467" fmla="*/ 124 w 104721"/>
              <a:gd name="connsiteY1-468" fmla="*/ 183636 h 184065"/>
              <a:gd name="connsiteX2-469" fmla="*/ 104547 w 104721"/>
              <a:gd name="connsiteY2-470" fmla="*/ 184065 h 184065"/>
              <a:gd name="connsiteX3-471" fmla="*/ 104288 w 104721"/>
              <a:gd name="connsiteY3-472" fmla="*/ 118725 h 184065"/>
              <a:gd name="connsiteX4-473" fmla="*/ 22036 w 104721"/>
              <a:gd name="connsiteY4-474" fmla="*/ 12674 h 184065"/>
              <a:gd name="connsiteX5-475" fmla="*/ 293 w 104721"/>
              <a:gd name="connsiteY5-476" fmla="*/ 4026 h 184065"/>
              <a:gd name="connsiteX0-477" fmla="*/ 293 w 104721"/>
              <a:gd name="connsiteY0-478" fmla="*/ 2938 h 182977"/>
              <a:gd name="connsiteX1-479" fmla="*/ 124 w 104721"/>
              <a:gd name="connsiteY1-480" fmla="*/ 182548 h 182977"/>
              <a:gd name="connsiteX2-481" fmla="*/ 104547 w 104721"/>
              <a:gd name="connsiteY2-482" fmla="*/ 182977 h 182977"/>
              <a:gd name="connsiteX3-483" fmla="*/ 104288 w 104721"/>
              <a:gd name="connsiteY3-484" fmla="*/ 117637 h 182977"/>
              <a:gd name="connsiteX4-485" fmla="*/ 22036 w 104721"/>
              <a:gd name="connsiteY4-486" fmla="*/ 11586 h 182977"/>
              <a:gd name="connsiteX5-487" fmla="*/ 293 w 104721"/>
              <a:gd name="connsiteY5-488" fmla="*/ 2938 h 182977"/>
              <a:gd name="connsiteX0-489" fmla="*/ 293 w 104721"/>
              <a:gd name="connsiteY0-490" fmla="*/ 2467 h 182506"/>
              <a:gd name="connsiteX1-491" fmla="*/ 124 w 104721"/>
              <a:gd name="connsiteY1-492" fmla="*/ 182077 h 182506"/>
              <a:gd name="connsiteX2-493" fmla="*/ 104547 w 104721"/>
              <a:gd name="connsiteY2-494" fmla="*/ 182506 h 182506"/>
              <a:gd name="connsiteX3-495" fmla="*/ 104288 w 104721"/>
              <a:gd name="connsiteY3-496" fmla="*/ 117166 h 182506"/>
              <a:gd name="connsiteX4-497" fmla="*/ 22036 w 104721"/>
              <a:gd name="connsiteY4-498" fmla="*/ 11115 h 182506"/>
              <a:gd name="connsiteX5-499" fmla="*/ 293 w 104721"/>
              <a:gd name="connsiteY5-500" fmla="*/ 2467 h 182506"/>
              <a:gd name="connsiteX0-501" fmla="*/ 293 w 104721"/>
              <a:gd name="connsiteY0-502" fmla="*/ 3137 h 183176"/>
              <a:gd name="connsiteX1-503" fmla="*/ 124 w 104721"/>
              <a:gd name="connsiteY1-504" fmla="*/ 182747 h 183176"/>
              <a:gd name="connsiteX2-505" fmla="*/ 104547 w 104721"/>
              <a:gd name="connsiteY2-506" fmla="*/ 183176 h 183176"/>
              <a:gd name="connsiteX3-507" fmla="*/ 104288 w 104721"/>
              <a:gd name="connsiteY3-508" fmla="*/ 117836 h 183176"/>
              <a:gd name="connsiteX4-509" fmla="*/ 22036 w 104721"/>
              <a:gd name="connsiteY4-510" fmla="*/ 11785 h 183176"/>
              <a:gd name="connsiteX5-511" fmla="*/ 293 w 104721"/>
              <a:gd name="connsiteY5-512" fmla="*/ 3137 h 183176"/>
              <a:gd name="connsiteX0-513" fmla="*/ 293 w 104721"/>
              <a:gd name="connsiteY0-514" fmla="*/ 3137 h 183176"/>
              <a:gd name="connsiteX1-515" fmla="*/ 124 w 104721"/>
              <a:gd name="connsiteY1-516" fmla="*/ 182747 h 183176"/>
              <a:gd name="connsiteX2-517" fmla="*/ 104547 w 104721"/>
              <a:gd name="connsiteY2-518" fmla="*/ 183176 h 183176"/>
              <a:gd name="connsiteX3-519" fmla="*/ 104288 w 104721"/>
              <a:gd name="connsiteY3-520" fmla="*/ 117836 h 183176"/>
              <a:gd name="connsiteX4-521" fmla="*/ 22036 w 104721"/>
              <a:gd name="connsiteY4-522" fmla="*/ 11785 h 183176"/>
              <a:gd name="connsiteX5-523" fmla="*/ 293 w 104721"/>
              <a:gd name="connsiteY5-524" fmla="*/ 3137 h 183176"/>
              <a:gd name="connsiteX0-525" fmla="*/ 293 w 104721"/>
              <a:gd name="connsiteY0-526" fmla="*/ 2143 h 182182"/>
              <a:gd name="connsiteX1-527" fmla="*/ 124 w 104721"/>
              <a:gd name="connsiteY1-528" fmla="*/ 181753 h 182182"/>
              <a:gd name="connsiteX2-529" fmla="*/ 104547 w 104721"/>
              <a:gd name="connsiteY2-530" fmla="*/ 182182 h 182182"/>
              <a:gd name="connsiteX3-531" fmla="*/ 104288 w 104721"/>
              <a:gd name="connsiteY3-532" fmla="*/ 116842 h 182182"/>
              <a:gd name="connsiteX4-533" fmla="*/ 22036 w 104721"/>
              <a:gd name="connsiteY4-534" fmla="*/ 10791 h 182182"/>
              <a:gd name="connsiteX5-535" fmla="*/ 293 w 104721"/>
              <a:gd name="connsiteY5-536" fmla="*/ 2143 h 182182"/>
              <a:gd name="connsiteX0-537" fmla="*/ 293 w 104721"/>
              <a:gd name="connsiteY0-538" fmla="*/ 3229 h 183268"/>
              <a:gd name="connsiteX1-539" fmla="*/ 124 w 104721"/>
              <a:gd name="connsiteY1-540" fmla="*/ 182839 h 183268"/>
              <a:gd name="connsiteX2-541" fmla="*/ 104547 w 104721"/>
              <a:gd name="connsiteY2-542" fmla="*/ 183268 h 183268"/>
              <a:gd name="connsiteX3-543" fmla="*/ 104288 w 104721"/>
              <a:gd name="connsiteY3-544" fmla="*/ 117928 h 183268"/>
              <a:gd name="connsiteX4-545" fmla="*/ 22036 w 104721"/>
              <a:gd name="connsiteY4-546" fmla="*/ 11877 h 183268"/>
              <a:gd name="connsiteX5-547" fmla="*/ 293 w 104721"/>
              <a:gd name="connsiteY5-548" fmla="*/ 3229 h 183268"/>
              <a:gd name="connsiteX0-549" fmla="*/ 293 w 104721"/>
              <a:gd name="connsiteY0-550" fmla="*/ 2799 h 182838"/>
              <a:gd name="connsiteX1-551" fmla="*/ 124 w 104721"/>
              <a:gd name="connsiteY1-552" fmla="*/ 182409 h 182838"/>
              <a:gd name="connsiteX2-553" fmla="*/ 104547 w 104721"/>
              <a:gd name="connsiteY2-554" fmla="*/ 182838 h 182838"/>
              <a:gd name="connsiteX3-555" fmla="*/ 104288 w 104721"/>
              <a:gd name="connsiteY3-556" fmla="*/ 117498 h 182838"/>
              <a:gd name="connsiteX4-557" fmla="*/ 22036 w 104721"/>
              <a:gd name="connsiteY4-558" fmla="*/ 11447 h 182838"/>
              <a:gd name="connsiteX5-559" fmla="*/ 293 w 104721"/>
              <a:gd name="connsiteY5-560" fmla="*/ 2799 h 18283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104721" h="182838">
                <a:moveTo>
                  <a:pt x="293" y="2799"/>
                </a:moveTo>
                <a:cubicBezTo>
                  <a:pt x="558" y="20269"/>
                  <a:pt x="-313" y="154008"/>
                  <a:pt x="124" y="182409"/>
                </a:cubicBezTo>
                <a:lnTo>
                  <a:pt x="104547" y="182838"/>
                </a:lnTo>
                <a:cubicBezTo>
                  <a:pt x="104840" y="160905"/>
                  <a:pt x="104772" y="142543"/>
                  <a:pt x="104288" y="117498"/>
                </a:cubicBezTo>
                <a:cubicBezTo>
                  <a:pt x="85671" y="92372"/>
                  <a:pt x="38070" y="32648"/>
                  <a:pt x="22036" y="11447"/>
                </a:cubicBezTo>
                <a:cubicBezTo>
                  <a:pt x="10297" y="-4075"/>
                  <a:pt x="3051" y="-332"/>
                  <a:pt x="293" y="2799"/>
                </a:cubicBezTo>
                <a:close/>
              </a:path>
            </a:pathLst>
          </a:custGeom>
          <a:gradFill>
            <a:gsLst>
              <a:gs pos="0">
                <a:srgbClr val="1674BA">
                  <a:lumMod val="100000"/>
                  <a:alpha val="50000"/>
                </a:srgbClr>
              </a:gs>
              <a:gs pos="100000">
                <a:srgbClr val="1674BA">
                  <a:alpha val="70000"/>
                </a:srgb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任意多边形: 形状 33"/>
          <p:cNvSpPr/>
          <p:nvPr userDrawn="1"/>
        </p:nvSpPr>
        <p:spPr>
          <a:xfrm rot="10800000" flipH="1">
            <a:off x="11175864" y="-28579"/>
            <a:ext cx="1037442" cy="1174594"/>
          </a:xfrm>
          <a:custGeom>
            <a:avLst/>
            <a:gdLst>
              <a:gd name="connsiteX0" fmla="*/ 14773 w 160357"/>
              <a:gd name="connsiteY0" fmla="*/ 14592 h 105099"/>
              <a:gd name="connsiteX1" fmla="*/ 19536 w 160357"/>
              <a:gd name="connsiteY1" fmla="*/ 76504 h 105099"/>
              <a:gd name="connsiteX2" fmla="*/ 148123 w 160357"/>
              <a:gd name="connsiteY2" fmla="*/ 86029 h 105099"/>
              <a:gd name="connsiteX3" fmla="*/ 152886 w 160357"/>
              <a:gd name="connsiteY3" fmla="*/ 9829 h 105099"/>
              <a:gd name="connsiteX4" fmla="*/ 95736 w 160357"/>
              <a:gd name="connsiteY4" fmla="*/ 304 h 105099"/>
              <a:gd name="connsiteX5" fmla="*/ 33823 w 160357"/>
              <a:gd name="connsiteY5" fmla="*/ 14592 h 105099"/>
              <a:gd name="connsiteX6" fmla="*/ 14773 w 160357"/>
              <a:gd name="connsiteY6" fmla="*/ 43167 h 105099"/>
              <a:gd name="connsiteX7" fmla="*/ 486 w 160357"/>
              <a:gd name="connsiteY7" fmla="*/ 47929 h 105099"/>
              <a:gd name="connsiteX8" fmla="*/ 14773 w 160357"/>
              <a:gd name="connsiteY8" fmla="*/ 14592 h 105099"/>
              <a:gd name="connsiteX0-1" fmla="*/ 14773 w 160357"/>
              <a:gd name="connsiteY0-2" fmla="*/ 14592 h 105099"/>
              <a:gd name="connsiteX1-3" fmla="*/ 19536 w 160357"/>
              <a:gd name="connsiteY1-4" fmla="*/ 76504 h 105099"/>
              <a:gd name="connsiteX2-5" fmla="*/ 148123 w 160357"/>
              <a:gd name="connsiteY2-6" fmla="*/ 86029 h 105099"/>
              <a:gd name="connsiteX3-7" fmla="*/ 152886 w 160357"/>
              <a:gd name="connsiteY3-8" fmla="*/ 9829 h 105099"/>
              <a:gd name="connsiteX4-9" fmla="*/ 95736 w 160357"/>
              <a:gd name="connsiteY4-10" fmla="*/ 304 h 105099"/>
              <a:gd name="connsiteX5-11" fmla="*/ 33823 w 160357"/>
              <a:gd name="connsiteY5-12" fmla="*/ 14592 h 105099"/>
              <a:gd name="connsiteX6-13" fmla="*/ 18846 w 160357"/>
              <a:gd name="connsiteY6-14" fmla="*/ 43167 h 105099"/>
              <a:gd name="connsiteX7-15" fmla="*/ 486 w 160357"/>
              <a:gd name="connsiteY7-16" fmla="*/ 47929 h 105099"/>
              <a:gd name="connsiteX8-17" fmla="*/ 14773 w 160357"/>
              <a:gd name="connsiteY8-18" fmla="*/ 14592 h 105099"/>
              <a:gd name="connsiteX0-19" fmla="*/ 14745 w 160329"/>
              <a:gd name="connsiteY0-20" fmla="*/ 14592 h 105099"/>
              <a:gd name="connsiteX1-21" fmla="*/ 19508 w 160329"/>
              <a:gd name="connsiteY1-22" fmla="*/ 76504 h 105099"/>
              <a:gd name="connsiteX2-23" fmla="*/ 148095 w 160329"/>
              <a:gd name="connsiteY2-24" fmla="*/ 86029 h 105099"/>
              <a:gd name="connsiteX3-25" fmla="*/ 152858 w 160329"/>
              <a:gd name="connsiteY3-26" fmla="*/ 9829 h 105099"/>
              <a:gd name="connsiteX4-27" fmla="*/ 95708 w 160329"/>
              <a:gd name="connsiteY4-28" fmla="*/ 304 h 105099"/>
              <a:gd name="connsiteX5-29" fmla="*/ 33795 w 160329"/>
              <a:gd name="connsiteY5-30" fmla="*/ 14592 h 105099"/>
              <a:gd name="connsiteX6-31" fmla="*/ 458 w 160329"/>
              <a:gd name="connsiteY6-32" fmla="*/ 47929 h 105099"/>
              <a:gd name="connsiteX7-33" fmla="*/ 14745 w 160329"/>
              <a:gd name="connsiteY7-34" fmla="*/ 14592 h 105099"/>
              <a:gd name="connsiteX0-35" fmla="*/ 1593 w 161464"/>
              <a:gd name="connsiteY0-36" fmla="*/ 47929 h 89163"/>
              <a:gd name="connsiteX1-37" fmla="*/ 20643 w 161464"/>
              <a:gd name="connsiteY1-38" fmla="*/ 76504 h 89163"/>
              <a:gd name="connsiteX2-39" fmla="*/ 149230 w 161464"/>
              <a:gd name="connsiteY2-40" fmla="*/ 86029 h 89163"/>
              <a:gd name="connsiteX3-41" fmla="*/ 153993 w 161464"/>
              <a:gd name="connsiteY3-42" fmla="*/ 9829 h 89163"/>
              <a:gd name="connsiteX4-43" fmla="*/ 96843 w 161464"/>
              <a:gd name="connsiteY4-44" fmla="*/ 304 h 89163"/>
              <a:gd name="connsiteX5-45" fmla="*/ 34930 w 161464"/>
              <a:gd name="connsiteY5-46" fmla="*/ 14592 h 89163"/>
              <a:gd name="connsiteX6-47" fmla="*/ 1593 w 161464"/>
              <a:gd name="connsiteY6-48" fmla="*/ 47929 h 89163"/>
              <a:gd name="connsiteX0-49" fmla="*/ 22010 w 148544"/>
              <a:gd name="connsiteY0-50" fmla="*/ 14592 h 90138"/>
              <a:gd name="connsiteX1-51" fmla="*/ 7723 w 148544"/>
              <a:gd name="connsiteY1-52" fmla="*/ 76504 h 90138"/>
              <a:gd name="connsiteX2-53" fmla="*/ 136310 w 148544"/>
              <a:gd name="connsiteY2-54" fmla="*/ 86029 h 90138"/>
              <a:gd name="connsiteX3-55" fmla="*/ 141073 w 148544"/>
              <a:gd name="connsiteY3-56" fmla="*/ 9829 h 90138"/>
              <a:gd name="connsiteX4-57" fmla="*/ 83923 w 148544"/>
              <a:gd name="connsiteY4-58" fmla="*/ 304 h 90138"/>
              <a:gd name="connsiteX5-59" fmla="*/ 22010 w 148544"/>
              <a:gd name="connsiteY5-60" fmla="*/ 14592 h 90138"/>
              <a:gd name="connsiteX0-61" fmla="*/ 82912 w 209446"/>
              <a:gd name="connsiteY0-62" fmla="*/ 16049 h 172745"/>
              <a:gd name="connsiteX1-63" fmla="*/ 3056 w 209446"/>
              <a:gd name="connsiteY1-64" fmla="*/ 171631 h 172745"/>
              <a:gd name="connsiteX2-65" fmla="*/ 197212 w 209446"/>
              <a:gd name="connsiteY2-66" fmla="*/ 87486 h 172745"/>
              <a:gd name="connsiteX3-67" fmla="*/ 201975 w 209446"/>
              <a:gd name="connsiteY3-68" fmla="*/ 11286 h 172745"/>
              <a:gd name="connsiteX4-69" fmla="*/ 144825 w 209446"/>
              <a:gd name="connsiteY4-70" fmla="*/ 1761 h 172745"/>
              <a:gd name="connsiteX5-71" fmla="*/ 82912 w 209446"/>
              <a:gd name="connsiteY5-72" fmla="*/ 16049 h 172745"/>
              <a:gd name="connsiteX0-73" fmla="*/ 80070 w 199543"/>
              <a:gd name="connsiteY0-74" fmla="*/ 20522 h 190619"/>
              <a:gd name="connsiteX1-75" fmla="*/ 214 w 199543"/>
              <a:gd name="connsiteY1-76" fmla="*/ 176104 h 190619"/>
              <a:gd name="connsiteX2-77" fmla="*/ 105587 w 199543"/>
              <a:gd name="connsiteY2-78" fmla="*/ 177891 h 190619"/>
              <a:gd name="connsiteX3-79" fmla="*/ 199133 w 199543"/>
              <a:gd name="connsiteY3-80" fmla="*/ 15759 h 190619"/>
              <a:gd name="connsiteX4-81" fmla="*/ 141983 w 199543"/>
              <a:gd name="connsiteY4-82" fmla="*/ 6234 h 190619"/>
              <a:gd name="connsiteX5-83" fmla="*/ 80070 w 199543"/>
              <a:gd name="connsiteY5-84" fmla="*/ 20522 h 190619"/>
              <a:gd name="connsiteX0-85" fmla="*/ 13938 w 218104"/>
              <a:gd name="connsiteY0-86" fmla="*/ 11012 h 206857"/>
              <a:gd name="connsiteX1-87" fmla="*/ 18385 w 218104"/>
              <a:gd name="connsiteY1-88" fmla="*/ 190622 h 206857"/>
              <a:gd name="connsiteX2-89" fmla="*/ 123758 w 218104"/>
              <a:gd name="connsiteY2-90" fmla="*/ 192409 h 206857"/>
              <a:gd name="connsiteX3-91" fmla="*/ 217304 w 218104"/>
              <a:gd name="connsiteY3-92" fmla="*/ 30277 h 206857"/>
              <a:gd name="connsiteX4-93" fmla="*/ 160154 w 218104"/>
              <a:gd name="connsiteY4-94" fmla="*/ 20752 h 206857"/>
              <a:gd name="connsiteX5-95" fmla="*/ 13938 w 218104"/>
              <a:gd name="connsiteY5-96" fmla="*/ 11012 h 206857"/>
              <a:gd name="connsiteX0-97" fmla="*/ 11047 w 214419"/>
              <a:gd name="connsiteY0-98" fmla="*/ 7585 h 203430"/>
              <a:gd name="connsiteX1-99" fmla="*/ 15494 w 214419"/>
              <a:gd name="connsiteY1-100" fmla="*/ 187195 h 203430"/>
              <a:gd name="connsiteX2-101" fmla="*/ 120867 w 214419"/>
              <a:gd name="connsiteY2-102" fmla="*/ 188982 h 203430"/>
              <a:gd name="connsiteX3-103" fmla="*/ 214413 w 214419"/>
              <a:gd name="connsiteY3-104" fmla="*/ 26850 h 203430"/>
              <a:gd name="connsiteX4-105" fmla="*/ 115723 w 214419"/>
              <a:gd name="connsiteY4-106" fmla="*/ 32801 h 203430"/>
              <a:gd name="connsiteX5-107" fmla="*/ 11047 w 214419"/>
              <a:gd name="connsiteY5-108" fmla="*/ 7585 h 203430"/>
              <a:gd name="connsiteX0-109" fmla="*/ 18029 w 223490"/>
              <a:gd name="connsiteY0-110" fmla="*/ 13653 h 209498"/>
              <a:gd name="connsiteX1-111" fmla="*/ 22476 w 223490"/>
              <a:gd name="connsiteY1-112" fmla="*/ 193263 h 209498"/>
              <a:gd name="connsiteX2-113" fmla="*/ 127849 w 223490"/>
              <a:gd name="connsiteY2-114" fmla="*/ 195050 h 209498"/>
              <a:gd name="connsiteX3-115" fmla="*/ 221395 w 223490"/>
              <a:gd name="connsiteY3-116" fmla="*/ 32918 h 209498"/>
              <a:gd name="connsiteX4-117" fmla="*/ 18029 w 223490"/>
              <a:gd name="connsiteY4-118" fmla="*/ 13653 h 209498"/>
              <a:gd name="connsiteX0-119" fmla="*/ 11167 w 127994"/>
              <a:gd name="connsiteY0-120" fmla="*/ 870 h 196715"/>
              <a:gd name="connsiteX1-121" fmla="*/ 15614 w 127994"/>
              <a:gd name="connsiteY1-122" fmla="*/ 180480 h 196715"/>
              <a:gd name="connsiteX2-123" fmla="*/ 120987 w 127994"/>
              <a:gd name="connsiteY2-124" fmla="*/ 182267 h 196715"/>
              <a:gd name="connsiteX3-125" fmla="*/ 117605 w 127994"/>
              <a:gd name="connsiteY3-126" fmla="*/ 115026 h 196715"/>
              <a:gd name="connsiteX4-127" fmla="*/ 11167 w 127994"/>
              <a:gd name="connsiteY4-128" fmla="*/ 870 h 196715"/>
              <a:gd name="connsiteX0-129" fmla="*/ 11250 w 128837"/>
              <a:gd name="connsiteY0-130" fmla="*/ 870 h 196715"/>
              <a:gd name="connsiteX1-131" fmla="*/ 15697 w 128837"/>
              <a:gd name="connsiteY1-132" fmla="*/ 180480 h 196715"/>
              <a:gd name="connsiteX2-133" fmla="*/ 121070 w 128837"/>
              <a:gd name="connsiteY2-134" fmla="*/ 182267 h 196715"/>
              <a:gd name="connsiteX3-135" fmla="*/ 118910 w 128837"/>
              <a:gd name="connsiteY3-136" fmla="*/ 115026 h 196715"/>
              <a:gd name="connsiteX4-137" fmla="*/ 11250 w 128837"/>
              <a:gd name="connsiteY4-138" fmla="*/ 870 h 196715"/>
              <a:gd name="connsiteX0-139" fmla="*/ 11250 w 129992"/>
              <a:gd name="connsiteY0-140" fmla="*/ 847 h 196692"/>
              <a:gd name="connsiteX1-141" fmla="*/ 15697 w 129992"/>
              <a:gd name="connsiteY1-142" fmla="*/ 180457 h 196692"/>
              <a:gd name="connsiteX2-143" fmla="*/ 121070 w 129992"/>
              <a:gd name="connsiteY2-144" fmla="*/ 182244 h 196692"/>
              <a:gd name="connsiteX3-145" fmla="*/ 118910 w 129992"/>
              <a:gd name="connsiteY3-146" fmla="*/ 115003 h 196692"/>
              <a:gd name="connsiteX4-147" fmla="*/ 11250 w 129992"/>
              <a:gd name="connsiteY4-148" fmla="*/ 847 h 196692"/>
              <a:gd name="connsiteX0-149" fmla="*/ 11250 w 129992"/>
              <a:gd name="connsiteY0-150" fmla="*/ 847 h 196692"/>
              <a:gd name="connsiteX1-151" fmla="*/ 15697 w 129992"/>
              <a:gd name="connsiteY1-152" fmla="*/ 180457 h 196692"/>
              <a:gd name="connsiteX2-153" fmla="*/ 121070 w 129992"/>
              <a:gd name="connsiteY2-154" fmla="*/ 182244 h 196692"/>
              <a:gd name="connsiteX3-155" fmla="*/ 118910 w 129992"/>
              <a:gd name="connsiteY3-156" fmla="*/ 115003 h 196692"/>
              <a:gd name="connsiteX4-157" fmla="*/ 11250 w 129992"/>
              <a:gd name="connsiteY4-158" fmla="*/ 847 h 196692"/>
              <a:gd name="connsiteX0-159" fmla="*/ 11250 w 122645"/>
              <a:gd name="connsiteY0-160" fmla="*/ 847 h 196692"/>
              <a:gd name="connsiteX1-161" fmla="*/ 15697 w 122645"/>
              <a:gd name="connsiteY1-162" fmla="*/ 180457 h 196692"/>
              <a:gd name="connsiteX2-163" fmla="*/ 121070 w 122645"/>
              <a:gd name="connsiteY2-164" fmla="*/ 182244 h 196692"/>
              <a:gd name="connsiteX3-165" fmla="*/ 118910 w 122645"/>
              <a:gd name="connsiteY3-166" fmla="*/ 115003 h 196692"/>
              <a:gd name="connsiteX4-167" fmla="*/ 11250 w 122645"/>
              <a:gd name="connsiteY4-168" fmla="*/ 847 h 196692"/>
              <a:gd name="connsiteX0-169" fmla="*/ 11278 w 122746"/>
              <a:gd name="connsiteY0-170" fmla="*/ 834 h 196679"/>
              <a:gd name="connsiteX1-171" fmla="*/ 15725 w 122746"/>
              <a:gd name="connsiteY1-172" fmla="*/ 180444 h 196679"/>
              <a:gd name="connsiteX2-173" fmla="*/ 121098 w 122746"/>
              <a:gd name="connsiteY2-174" fmla="*/ 182231 h 196679"/>
              <a:gd name="connsiteX3-175" fmla="*/ 119345 w 122746"/>
              <a:gd name="connsiteY3-176" fmla="*/ 115397 h 196679"/>
              <a:gd name="connsiteX4-177" fmla="*/ 11278 w 122746"/>
              <a:gd name="connsiteY4-178" fmla="*/ 834 h 196679"/>
              <a:gd name="connsiteX0-179" fmla="*/ 11175 w 121189"/>
              <a:gd name="connsiteY0-180" fmla="*/ 834 h 195304"/>
              <a:gd name="connsiteX1-181" fmla="*/ 15622 w 121189"/>
              <a:gd name="connsiteY1-182" fmla="*/ 180444 h 195304"/>
              <a:gd name="connsiteX2-183" fmla="*/ 119094 w 121189"/>
              <a:gd name="connsiteY2-184" fmla="*/ 178837 h 195304"/>
              <a:gd name="connsiteX3-185" fmla="*/ 119242 w 121189"/>
              <a:gd name="connsiteY3-186" fmla="*/ 115397 h 195304"/>
              <a:gd name="connsiteX4-187" fmla="*/ 11175 w 121189"/>
              <a:gd name="connsiteY4-188" fmla="*/ 834 h 195304"/>
              <a:gd name="connsiteX0-189" fmla="*/ 11175 w 119485"/>
              <a:gd name="connsiteY0-190" fmla="*/ 834 h 195304"/>
              <a:gd name="connsiteX1-191" fmla="*/ 15622 w 119485"/>
              <a:gd name="connsiteY1-192" fmla="*/ 180444 h 195304"/>
              <a:gd name="connsiteX2-193" fmla="*/ 119094 w 119485"/>
              <a:gd name="connsiteY2-194" fmla="*/ 178837 h 195304"/>
              <a:gd name="connsiteX3-195" fmla="*/ 119242 w 119485"/>
              <a:gd name="connsiteY3-196" fmla="*/ 115397 h 195304"/>
              <a:gd name="connsiteX4-197" fmla="*/ 11175 w 119485"/>
              <a:gd name="connsiteY4-198" fmla="*/ 834 h 195304"/>
              <a:gd name="connsiteX0-199" fmla="*/ 10787 w 119097"/>
              <a:gd name="connsiteY0-200" fmla="*/ 834 h 195304"/>
              <a:gd name="connsiteX1-201" fmla="*/ 16048 w 119097"/>
              <a:gd name="connsiteY1-202" fmla="*/ 180444 h 195304"/>
              <a:gd name="connsiteX2-203" fmla="*/ 118706 w 119097"/>
              <a:gd name="connsiteY2-204" fmla="*/ 178837 h 195304"/>
              <a:gd name="connsiteX3-205" fmla="*/ 118854 w 119097"/>
              <a:gd name="connsiteY3-206" fmla="*/ 115397 h 195304"/>
              <a:gd name="connsiteX4-207" fmla="*/ 10787 w 119097"/>
              <a:gd name="connsiteY4-208" fmla="*/ 834 h 195304"/>
              <a:gd name="connsiteX0-209" fmla="*/ 10808 w 119308"/>
              <a:gd name="connsiteY0-210" fmla="*/ 834 h 196564"/>
              <a:gd name="connsiteX1-211" fmla="*/ 16069 w 119308"/>
              <a:gd name="connsiteY1-212" fmla="*/ 180444 h 196564"/>
              <a:gd name="connsiteX2-213" fmla="*/ 119134 w 119308"/>
              <a:gd name="connsiteY2-214" fmla="*/ 181959 h 196564"/>
              <a:gd name="connsiteX3-215" fmla="*/ 118875 w 119308"/>
              <a:gd name="connsiteY3-216" fmla="*/ 115397 h 196564"/>
              <a:gd name="connsiteX4-217" fmla="*/ 10808 w 119308"/>
              <a:gd name="connsiteY4-218" fmla="*/ 834 h 196564"/>
              <a:gd name="connsiteX0-219" fmla="*/ 16982 w 125482"/>
              <a:gd name="connsiteY0-220" fmla="*/ 834 h 186708"/>
              <a:gd name="connsiteX1-221" fmla="*/ 22243 w 125482"/>
              <a:gd name="connsiteY1-222" fmla="*/ 180444 h 186708"/>
              <a:gd name="connsiteX2-223" fmla="*/ 125308 w 125482"/>
              <a:gd name="connsiteY2-224" fmla="*/ 181959 h 186708"/>
              <a:gd name="connsiteX3-225" fmla="*/ 125049 w 125482"/>
              <a:gd name="connsiteY3-226" fmla="*/ 115397 h 186708"/>
              <a:gd name="connsiteX4-227" fmla="*/ 16982 w 125482"/>
              <a:gd name="connsiteY4-228" fmla="*/ 834 h 186708"/>
              <a:gd name="connsiteX0-229" fmla="*/ 16982 w 125482"/>
              <a:gd name="connsiteY0-230" fmla="*/ 834 h 186708"/>
              <a:gd name="connsiteX1-231" fmla="*/ 22243 w 125482"/>
              <a:gd name="connsiteY1-232" fmla="*/ 180444 h 186708"/>
              <a:gd name="connsiteX2-233" fmla="*/ 125308 w 125482"/>
              <a:gd name="connsiteY2-234" fmla="*/ 181959 h 186708"/>
              <a:gd name="connsiteX3-235" fmla="*/ 125049 w 125482"/>
              <a:gd name="connsiteY3-236" fmla="*/ 115397 h 186708"/>
              <a:gd name="connsiteX4-237" fmla="*/ 16982 w 125482"/>
              <a:gd name="connsiteY4-238" fmla="*/ 834 h 186708"/>
              <a:gd name="connsiteX0-239" fmla="*/ 16982 w 125482"/>
              <a:gd name="connsiteY0-240" fmla="*/ 834 h 185617"/>
              <a:gd name="connsiteX1-241" fmla="*/ 22243 w 125482"/>
              <a:gd name="connsiteY1-242" fmla="*/ 180444 h 185617"/>
              <a:gd name="connsiteX2-243" fmla="*/ 125308 w 125482"/>
              <a:gd name="connsiteY2-244" fmla="*/ 181959 h 185617"/>
              <a:gd name="connsiteX3-245" fmla="*/ 125049 w 125482"/>
              <a:gd name="connsiteY3-246" fmla="*/ 115397 h 185617"/>
              <a:gd name="connsiteX4-247" fmla="*/ 16982 w 125482"/>
              <a:gd name="connsiteY4-248" fmla="*/ 834 h 185617"/>
              <a:gd name="connsiteX0-249" fmla="*/ 16982 w 125482"/>
              <a:gd name="connsiteY0-250" fmla="*/ 834 h 181959"/>
              <a:gd name="connsiteX1-251" fmla="*/ 22243 w 125482"/>
              <a:gd name="connsiteY1-252" fmla="*/ 180444 h 181959"/>
              <a:gd name="connsiteX2-253" fmla="*/ 125308 w 125482"/>
              <a:gd name="connsiteY2-254" fmla="*/ 181959 h 181959"/>
              <a:gd name="connsiteX3-255" fmla="*/ 125049 w 125482"/>
              <a:gd name="connsiteY3-256" fmla="*/ 115397 h 181959"/>
              <a:gd name="connsiteX4-257" fmla="*/ 16982 w 125482"/>
              <a:gd name="connsiteY4-258" fmla="*/ 834 h 181959"/>
              <a:gd name="connsiteX0-259" fmla="*/ 16982 w 125482"/>
              <a:gd name="connsiteY0-260" fmla="*/ 834 h 180737"/>
              <a:gd name="connsiteX1-261" fmla="*/ 22243 w 125482"/>
              <a:gd name="connsiteY1-262" fmla="*/ 180444 h 180737"/>
              <a:gd name="connsiteX2-263" fmla="*/ 125308 w 125482"/>
              <a:gd name="connsiteY2-264" fmla="*/ 180737 h 180737"/>
              <a:gd name="connsiteX3-265" fmla="*/ 125049 w 125482"/>
              <a:gd name="connsiteY3-266" fmla="*/ 115397 h 180737"/>
              <a:gd name="connsiteX4-267" fmla="*/ 16982 w 125482"/>
              <a:gd name="connsiteY4-268" fmla="*/ 834 h 180737"/>
              <a:gd name="connsiteX0-269" fmla="*/ 16982 w 125482"/>
              <a:gd name="connsiteY0-270" fmla="*/ 834 h 180737"/>
              <a:gd name="connsiteX1-271" fmla="*/ 22243 w 125482"/>
              <a:gd name="connsiteY1-272" fmla="*/ 180444 h 180737"/>
              <a:gd name="connsiteX2-273" fmla="*/ 125308 w 125482"/>
              <a:gd name="connsiteY2-274" fmla="*/ 180737 h 180737"/>
              <a:gd name="connsiteX3-275" fmla="*/ 125049 w 125482"/>
              <a:gd name="connsiteY3-276" fmla="*/ 115397 h 180737"/>
              <a:gd name="connsiteX4-277" fmla="*/ 16982 w 125482"/>
              <a:gd name="connsiteY4-278" fmla="*/ 834 h 180737"/>
              <a:gd name="connsiteX0-279" fmla="*/ 6529 w 115029"/>
              <a:gd name="connsiteY0-280" fmla="*/ 834 h 180737"/>
              <a:gd name="connsiteX1-281" fmla="*/ 11790 w 115029"/>
              <a:gd name="connsiteY1-282" fmla="*/ 180444 h 180737"/>
              <a:gd name="connsiteX2-283" fmla="*/ 114855 w 115029"/>
              <a:gd name="connsiteY2-284" fmla="*/ 180737 h 180737"/>
              <a:gd name="connsiteX3-285" fmla="*/ 114596 w 115029"/>
              <a:gd name="connsiteY3-286" fmla="*/ 115397 h 180737"/>
              <a:gd name="connsiteX4-287" fmla="*/ 6529 w 115029"/>
              <a:gd name="connsiteY4-288" fmla="*/ 834 h 180737"/>
              <a:gd name="connsiteX0-289" fmla="*/ 6898 w 115398"/>
              <a:gd name="connsiteY0-290" fmla="*/ 831 h 180734"/>
              <a:gd name="connsiteX1-291" fmla="*/ 10801 w 115398"/>
              <a:gd name="connsiteY1-292" fmla="*/ 180305 h 180734"/>
              <a:gd name="connsiteX2-293" fmla="*/ 115224 w 115398"/>
              <a:gd name="connsiteY2-294" fmla="*/ 180734 h 180734"/>
              <a:gd name="connsiteX3-295" fmla="*/ 114965 w 115398"/>
              <a:gd name="connsiteY3-296" fmla="*/ 115394 h 180734"/>
              <a:gd name="connsiteX4-297" fmla="*/ 6898 w 115398"/>
              <a:gd name="connsiteY4-298" fmla="*/ 831 h 180734"/>
              <a:gd name="connsiteX0-299" fmla="*/ 6711 w 115211"/>
              <a:gd name="connsiteY0-300" fmla="*/ 831 h 180734"/>
              <a:gd name="connsiteX1-301" fmla="*/ 11293 w 115211"/>
              <a:gd name="connsiteY1-302" fmla="*/ 180305 h 180734"/>
              <a:gd name="connsiteX2-303" fmla="*/ 115037 w 115211"/>
              <a:gd name="connsiteY2-304" fmla="*/ 180734 h 180734"/>
              <a:gd name="connsiteX3-305" fmla="*/ 114778 w 115211"/>
              <a:gd name="connsiteY3-306" fmla="*/ 115394 h 180734"/>
              <a:gd name="connsiteX4-307" fmla="*/ 6711 w 115211"/>
              <a:gd name="connsiteY4-308" fmla="*/ 831 h 180734"/>
              <a:gd name="connsiteX0-309" fmla="*/ 7022 w 114029"/>
              <a:gd name="connsiteY0-310" fmla="*/ 829 h 180868"/>
              <a:gd name="connsiteX1-311" fmla="*/ 10111 w 114029"/>
              <a:gd name="connsiteY1-312" fmla="*/ 180439 h 180868"/>
              <a:gd name="connsiteX2-313" fmla="*/ 113855 w 114029"/>
              <a:gd name="connsiteY2-314" fmla="*/ 180868 h 180868"/>
              <a:gd name="connsiteX3-315" fmla="*/ 113596 w 114029"/>
              <a:gd name="connsiteY3-316" fmla="*/ 115528 h 180868"/>
              <a:gd name="connsiteX4-317" fmla="*/ 7022 w 114029"/>
              <a:gd name="connsiteY4-318" fmla="*/ 829 h 180868"/>
              <a:gd name="connsiteX0-319" fmla="*/ 7022 w 114029"/>
              <a:gd name="connsiteY0-320" fmla="*/ 829 h 180868"/>
              <a:gd name="connsiteX1-321" fmla="*/ 10111 w 114029"/>
              <a:gd name="connsiteY1-322" fmla="*/ 180439 h 180868"/>
              <a:gd name="connsiteX2-323" fmla="*/ 113855 w 114029"/>
              <a:gd name="connsiteY2-324" fmla="*/ 180868 h 180868"/>
              <a:gd name="connsiteX3-325" fmla="*/ 113596 w 114029"/>
              <a:gd name="connsiteY3-326" fmla="*/ 115528 h 180868"/>
              <a:gd name="connsiteX4-327" fmla="*/ 7022 w 114029"/>
              <a:gd name="connsiteY4-328" fmla="*/ 829 h 180868"/>
              <a:gd name="connsiteX0-329" fmla="*/ 0 w 107007"/>
              <a:gd name="connsiteY0-330" fmla="*/ 829 h 180868"/>
              <a:gd name="connsiteX1-331" fmla="*/ 3089 w 107007"/>
              <a:gd name="connsiteY1-332" fmla="*/ 180439 h 180868"/>
              <a:gd name="connsiteX2-333" fmla="*/ 106833 w 107007"/>
              <a:gd name="connsiteY2-334" fmla="*/ 180868 h 180868"/>
              <a:gd name="connsiteX3-335" fmla="*/ 106574 w 107007"/>
              <a:gd name="connsiteY3-336" fmla="*/ 115528 h 180868"/>
              <a:gd name="connsiteX4-337" fmla="*/ 0 w 107007"/>
              <a:gd name="connsiteY4-338" fmla="*/ 829 h 180868"/>
              <a:gd name="connsiteX0-339" fmla="*/ 0 w 107007"/>
              <a:gd name="connsiteY0-340" fmla="*/ 1265 h 181304"/>
              <a:gd name="connsiteX1-341" fmla="*/ 3089 w 107007"/>
              <a:gd name="connsiteY1-342" fmla="*/ 180875 h 181304"/>
              <a:gd name="connsiteX2-343" fmla="*/ 106833 w 107007"/>
              <a:gd name="connsiteY2-344" fmla="*/ 181304 h 181304"/>
              <a:gd name="connsiteX3-345" fmla="*/ 106574 w 107007"/>
              <a:gd name="connsiteY3-346" fmla="*/ 115964 h 181304"/>
              <a:gd name="connsiteX4-347" fmla="*/ 0 w 107007"/>
              <a:gd name="connsiteY4-348" fmla="*/ 1265 h 181304"/>
              <a:gd name="connsiteX0-349" fmla="*/ 0 w 105378"/>
              <a:gd name="connsiteY0-350" fmla="*/ 1265 h 181304"/>
              <a:gd name="connsiteX1-351" fmla="*/ 1460 w 105378"/>
              <a:gd name="connsiteY1-352" fmla="*/ 180875 h 181304"/>
              <a:gd name="connsiteX2-353" fmla="*/ 105204 w 105378"/>
              <a:gd name="connsiteY2-354" fmla="*/ 181304 h 181304"/>
              <a:gd name="connsiteX3-355" fmla="*/ 104945 w 105378"/>
              <a:gd name="connsiteY3-356" fmla="*/ 115964 h 181304"/>
              <a:gd name="connsiteX4-357" fmla="*/ 0 w 105378"/>
              <a:gd name="connsiteY4-358" fmla="*/ 1265 h 181304"/>
              <a:gd name="connsiteX0-359" fmla="*/ 0 w 105378"/>
              <a:gd name="connsiteY0-360" fmla="*/ 1265 h 181304"/>
              <a:gd name="connsiteX1-361" fmla="*/ 781 w 105378"/>
              <a:gd name="connsiteY1-362" fmla="*/ 180875 h 181304"/>
              <a:gd name="connsiteX2-363" fmla="*/ 105204 w 105378"/>
              <a:gd name="connsiteY2-364" fmla="*/ 181304 h 181304"/>
              <a:gd name="connsiteX3-365" fmla="*/ 104945 w 105378"/>
              <a:gd name="connsiteY3-366" fmla="*/ 115964 h 181304"/>
              <a:gd name="connsiteX4-367" fmla="*/ 0 w 105378"/>
              <a:gd name="connsiteY4-368" fmla="*/ 1265 h 181304"/>
              <a:gd name="connsiteX0-369" fmla="*/ 0 w 105378"/>
              <a:gd name="connsiteY0-370" fmla="*/ 11648 h 191687"/>
              <a:gd name="connsiteX1-371" fmla="*/ 781 w 105378"/>
              <a:gd name="connsiteY1-372" fmla="*/ 191258 h 191687"/>
              <a:gd name="connsiteX2-373" fmla="*/ 105204 w 105378"/>
              <a:gd name="connsiteY2-374" fmla="*/ 191687 h 191687"/>
              <a:gd name="connsiteX3-375" fmla="*/ 104945 w 105378"/>
              <a:gd name="connsiteY3-376" fmla="*/ 126347 h 191687"/>
              <a:gd name="connsiteX4-377" fmla="*/ 34232 w 105378"/>
              <a:gd name="connsiteY4-378" fmla="*/ 29527 h 191687"/>
              <a:gd name="connsiteX5-379" fmla="*/ 0 w 105378"/>
              <a:gd name="connsiteY5-380" fmla="*/ 11648 h 191687"/>
              <a:gd name="connsiteX0-381" fmla="*/ 0 w 105378"/>
              <a:gd name="connsiteY0-382" fmla="*/ 14149 h 194188"/>
              <a:gd name="connsiteX1-383" fmla="*/ 781 w 105378"/>
              <a:gd name="connsiteY1-384" fmla="*/ 193759 h 194188"/>
              <a:gd name="connsiteX2-385" fmla="*/ 105204 w 105378"/>
              <a:gd name="connsiteY2-386" fmla="*/ 194188 h 194188"/>
              <a:gd name="connsiteX3-387" fmla="*/ 104945 w 105378"/>
              <a:gd name="connsiteY3-388" fmla="*/ 128848 h 194188"/>
              <a:gd name="connsiteX4-389" fmla="*/ 22693 w 105378"/>
              <a:gd name="connsiteY4-390" fmla="*/ 22797 h 194188"/>
              <a:gd name="connsiteX5-391" fmla="*/ 0 w 105378"/>
              <a:gd name="connsiteY5-392" fmla="*/ 14149 h 194188"/>
              <a:gd name="connsiteX0-393" fmla="*/ 0 w 105378"/>
              <a:gd name="connsiteY0-394" fmla="*/ 14149 h 194188"/>
              <a:gd name="connsiteX1-395" fmla="*/ 781 w 105378"/>
              <a:gd name="connsiteY1-396" fmla="*/ 193759 h 194188"/>
              <a:gd name="connsiteX2-397" fmla="*/ 105204 w 105378"/>
              <a:gd name="connsiteY2-398" fmla="*/ 194188 h 194188"/>
              <a:gd name="connsiteX3-399" fmla="*/ 104945 w 105378"/>
              <a:gd name="connsiteY3-400" fmla="*/ 128848 h 194188"/>
              <a:gd name="connsiteX4-401" fmla="*/ 22693 w 105378"/>
              <a:gd name="connsiteY4-402" fmla="*/ 22797 h 194188"/>
              <a:gd name="connsiteX5-403" fmla="*/ 0 w 105378"/>
              <a:gd name="connsiteY5-404" fmla="*/ 14149 h 194188"/>
              <a:gd name="connsiteX0-405" fmla="*/ 0 w 105378"/>
              <a:gd name="connsiteY0-406" fmla="*/ 14149 h 194188"/>
              <a:gd name="connsiteX1-407" fmla="*/ 781 w 105378"/>
              <a:gd name="connsiteY1-408" fmla="*/ 193759 h 194188"/>
              <a:gd name="connsiteX2-409" fmla="*/ 105204 w 105378"/>
              <a:gd name="connsiteY2-410" fmla="*/ 194188 h 194188"/>
              <a:gd name="connsiteX3-411" fmla="*/ 104945 w 105378"/>
              <a:gd name="connsiteY3-412" fmla="*/ 128848 h 194188"/>
              <a:gd name="connsiteX4-413" fmla="*/ 22693 w 105378"/>
              <a:gd name="connsiteY4-414" fmla="*/ 22797 h 194188"/>
              <a:gd name="connsiteX5-415" fmla="*/ 0 w 105378"/>
              <a:gd name="connsiteY5-416" fmla="*/ 14149 h 194188"/>
              <a:gd name="connsiteX0-417" fmla="*/ 0 w 105378"/>
              <a:gd name="connsiteY0-418" fmla="*/ 4584 h 184623"/>
              <a:gd name="connsiteX1-419" fmla="*/ 781 w 105378"/>
              <a:gd name="connsiteY1-420" fmla="*/ 184194 h 184623"/>
              <a:gd name="connsiteX2-421" fmla="*/ 105204 w 105378"/>
              <a:gd name="connsiteY2-422" fmla="*/ 184623 h 184623"/>
              <a:gd name="connsiteX3-423" fmla="*/ 104945 w 105378"/>
              <a:gd name="connsiteY3-424" fmla="*/ 119283 h 184623"/>
              <a:gd name="connsiteX4-425" fmla="*/ 22693 w 105378"/>
              <a:gd name="connsiteY4-426" fmla="*/ 13232 h 184623"/>
              <a:gd name="connsiteX5-427" fmla="*/ 0 w 105378"/>
              <a:gd name="connsiteY5-428" fmla="*/ 4584 h 184623"/>
              <a:gd name="connsiteX0-429" fmla="*/ 225 w 104653"/>
              <a:gd name="connsiteY0-430" fmla="*/ 4584 h 184623"/>
              <a:gd name="connsiteX1-431" fmla="*/ 56 w 104653"/>
              <a:gd name="connsiteY1-432" fmla="*/ 184194 h 184623"/>
              <a:gd name="connsiteX2-433" fmla="*/ 104479 w 104653"/>
              <a:gd name="connsiteY2-434" fmla="*/ 184623 h 184623"/>
              <a:gd name="connsiteX3-435" fmla="*/ 104220 w 104653"/>
              <a:gd name="connsiteY3-436" fmla="*/ 119283 h 184623"/>
              <a:gd name="connsiteX4-437" fmla="*/ 21968 w 104653"/>
              <a:gd name="connsiteY4-438" fmla="*/ 13232 h 184623"/>
              <a:gd name="connsiteX5-439" fmla="*/ 225 w 104653"/>
              <a:gd name="connsiteY5-440" fmla="*/ 4584 h 184623"/>
              <a:gd name="connsiteX0-441" fmla="*/ 293 w 104721"/>
              <a:gd name="connsiteY0-442" fmla="*/ 4584 h 184623"/>
              <a:gd name="connsiteX1-443" fmla="*/ 124 w 104721"/>
              <a:gd name="connsiteY1-444" fmla="*/ 184194 h 184623"/>
              <a:gd name="connsiteX2-445" fmla="*/ 104547 w 104721"/>
              <a:gd name="connsiteY2-446" fmla="*/ 184623 h 184623"/>
              <a:gd name="connsiteX3-447" fmla="*/ 104288 w 104721"/>
              <a:gd name="connsiteY3-448" fmla="*/ 119283 h 184623"/>
              <a:gd name="connsiteX4-449" fmla="*/ 22036 w 104721"/>
              <a:gd name="connsiteY4-450" fmla="*/ 13232 h 184623"/>
              <a:gd name="connsiteX5-451" fmla="*/ 293 w 104721"/>
              <a:gd name="connsiteY5-452" fmla="*/ 4584 h 184623"/>
              <a:gd name="connsiteX0-453" fmla="*/ 293 w 104721"/>
              <a:gd name="connsiteY0-454" fmla="*/ 4584 h 184623"/>
              <a:gd name="connsiteX1-455" fmla="*/ 124 w 104721"/>
              <a:gd name="connsiteY1-456" fmla="*/ 184194 h 184623"/>
              <a:gd name="connsiteX2-457" fmla="*/ 104547 w 104721"/>
              <a:gd name="connsiteY2-458" fmla="*/ 184623 h 184623"/>
              <a:gd name="connsiteX3-459" fmla="*/ 104288 w 104721"/>
              <a:gd name="connsiteY3-460" fmla="*/ 119283 h 184623"/>
              <a:gd name="connsiteX4-461" fmla="*/ 22036 w 104721"/>
              <a:gd name="connsiteY4-462" fmla="*/ 13232 h 184623"/>
              <a:gd name="connsiteX5-463" fmla="*/ 293 w 104721"/>
              <a:gd name="connsiteY5-464" fmla="*/ 4584 h 184623"/>
              <a:gd name="connsiteX0-465" fmla="*/ 293 w 104721"/>
              <a:gd name="connsiteY0-466" fmla="*/ 4026 h 184065"/>
              <a:gd name="connsiteX1-467" fmla="*/ 124 w 104721"/>
              <a:gd name="connsiteY1-468" fmla="*/ 183636 h 184065"/>
              <a:gd name="connsiteX2-469" fmla="*/ 104547 w 104721"/>
              <a:gd name="connsiteY2-470" fmla="*/ 184065 h 184065"/>
              <a:gd name="connsiteX3-471" fmla="*/ 104288 w 104721"/>
              <a:gd name="connsiteY3-472" fmla="*/ 118725 h 184065"/>
              <a:gd name="connsiteX4-473" fmla="*/ 22036 w 104721"/>
              <a:gd name="connsiteY4-474" fmla="*/ 12674 h 184065"/>
              <a:gd name="connsiteX5-475" fmla="*/ 293 w 104721"/>
              <a:gd name="connsiteY5-476" fmla="*/ 4026 h 184065"/>
              <a:gd name="connsiteX0-477" fmla="*/ 293 w 104721"/>
              <a:gd name="connsiteY0-478" fmla="*/ 2938 h 182977"/>
              <a:gd name="connsiteX1-479" fmla="*/ 124 w 104721"/>
              <a:gd name="connsiteY1-480" fmla="*/ 182548 h 182977"/>
              <a:gd name="connsiteX2-481" fmla="*/ 104547 w 104721"/>
              <a:gd name="connsiteY2-482" fmla="*/ 182977 h 182977"/>
              <a:gd name="connsiteX3-483" fmla="*/ 104288 w 104721"/>
              <a:gd name="connsiteY3-484" fmla="*/ 117637 h 182977"/>
              <a:gd name="connsiteX4-485" fmla="*/ 22036 w 104721"/>
              <a:gd name="connsiteY4-486" fmla="*/ 11586 h 182977"/>
              <a:gd name="connsiteX5-487" fmla="*/ 293 w 104721"/>
              <a:gd name="connsiteY5-488" fmla="*/ 2938 h 182977"/>
              <a:gd name="connsiteX0-489" fmla="*/ 293 w 104721"/>
              <a:gd name="connsiteY0-490" fmla="*/ 2467 h 182506"/>
              <a:gd name="connsiteX1-491" fmla="*/ 124 w 104721"/>
              <a:gd name="connsiteY1-492" fmla="*/ 182077 h 182506"/>
              <a:gd name="connsiteX2-493" fmla="*/ 104547 w 104721"/>
              <a:gd name="connsiteY2-494" fmla="*/ 182506 h 182506"/>
              <a:gd name="connsiteX3-495" fmla="*/ 104288 w 104721"/>
              <a:gd name="connsiteY3-496" fmla="*/ 117166 h 182506"/>
              <a:gd name="connsiteX4-497" fmla="*/ 22036 w 104721"/>
              <a:gd name="connsiteY4-498" fmla="*/ 11115 h 182506"/>
              <a:gd name="connsiteX5-499" fmla="*/ 293 w 104721"/>
              <a:gd name="connsiteY5-500" fmla="*/ 2467 h 182506"/>
              <a:gd name="connsiteX0-501" fmla="*/ 293 w 104721"/>
              <a:gd name="connsiteY0-502" fmla="*/ 3137 h 183176"/>
              <a:gd name="connsiteX1-503" fmla="*/ 124 w 104721"/>
              <a:gd name="connsiteY1-504" fmla="*/ 182747 h 183176"/>
              <a:gd name="connsiteX2-505" fmla="*/ 104547 w 104721"/>
              <a:gd name="connsiteY2-506" fmla="*/ 183176 h 183176"/>
              <a:gd name="connsiteX3-507" fmla="*/ 104288 w 104721"/>
              <a:gd name="connsiteY3-508" fmla="*/ 117836 h 183176"/>
              <a:gd name="connsiteX4-509" fmla="*/ 22036 w 104721"/>
              <a:gd name="connsiteY4-510" fmla="*/ 11785 h 183176"/>
              <a:gd name="connsiteX5-511" fmla="*/ 293 w 104721"/>
              <a:gd name="connsiteY5-512" fmla="*/ 3137 h 183176"/>
              <a:gd name="connsiteX0-513" fmla="*/ 293 w 104721"/>
              <a:gd name="connsiteY0-514" fmla="*/ 3137 h 183176"/>
              <a:gd name="connsiteX1-515" fmla="*/ 124 w 104721"/>
              <a:gd name="connsiteY1-516" fmla="*/ 182747 h 183176"/>
              <a:gd name="connsiteX2-517" fmla="*/ 104547 w 104721"/>
              <a:gd name="connsiteY2-518" fmla="*/ 183176 h 183176"/>
              <a:gd name="connsiteX3-519" fmla="*/ 104288 w 104721"/>
              <a:gd name="connsiteY3-520" fmla="*/ 117836 h 183176"/>
              <a:gd name="connsiteX4-521" fmla="*/ 22036 w 104721"/>
              <a:gd name="connsiteY4-522" fmla="*/ 11785 h 183176"/>
              <a:gd name="connsiteX5-523" fmla="*/ 293 w 104721"/>
              <a:gd name="connsiteY5-524" fmla="*/ 3137 h 183176"/>
              <a:gd name="connsiteX0-525" fmla="*/ 293 w 104721"/>
              <a:gd name="connsiteY0-526" fmla="*/ 2143 h 182182"/>
              <a:gd name="connsiteX1-527" fmla="*/ 124 w 104721"/>
              <a:gd name="connsiteY1-528" fmla="*/ 181753 h 182182"/>
              <a:gd name="connsiteX2-529" fmla="*/ 104547 w 104721"/>
              <a:gd name="connsiteY2-530" fmla="*/ 182182 h 182182"/>
              <a:gd name="connsiteX3-531" fmla="*/ 104288 w 104721"/>
              <a:gd name="connsiteY3-532" fmla="*/ 116842 h 182182"/>
              <a:gd name="connsiteX4-533" fmla="*/ 22036 w 104721"/>
              <a:gd name="connsiteY4-534" fmla="*/ 10791 h 182182"/>
              <a:gd name="connsiteX5-535" fmla="*/ 293 w 104721"/>
              <a:gd name="connsiteY5-536" fmla="*/ 2143 h 182182"/>
              <a:gd name="connsiteX0-537" fmla="*/ 293 w 104721"/>
              <a:gd name="connsiteY0-538" fmla="*/ 3229 h 183268"/>
              <a:gd name="connsiteX1-539" fmla="*/ 124 w 104721"/>
              <a:gd name="connsiteY1-540" fmla="*/ 182839 h 183268"/>
              <a:gd name="connsiteX2-541" fmla="*/ 104547 w 104721"/>
              <a:gd name="connsiteY2-542" fmla="*/ 183268 h 183268"/>
              <a:gd name="connsiteX3-543" fmla="*/ 104288 w 104721"/>
              <a:gd name="connsiteY3-544" fmla="*/ 117928 h 183268"/>
              <a:gd name="connsiteX4-545" fmla="*/ 22036 w 104721"/>
              <a:gd name="connsiteY4-546" fmla="*/ 11877 h 183268"/>
              <a:gd name="connsiteX5-547" fmla="*/ 293 w 104721"/>
              <a:gd name="connsiteY5-548" fmla="*/ 3229 h 183268"/>
              <a:gd name="connsiteX0-549" fmla="*/ 293 w 104721"/>
              <a:gd name="connsiteY0-550" fmla="*/ 2799 h 182838"/>
              <a:gd name="connsiteX1-551" fmla="*/ 124 w 104721"/>
              <a:gd name="connsiteY1-552" fmla="*/ 182409 h 182838"/>
              <a:gd name="connsiteX2-553" fmla="*/ 104547 w 104721"/>
              <a:gd name="connsiteY2-554" fmla="*/ 182838 h 182838"/>
              <a:gd name="connsiteX3-555" fmla="*/ 104288 w 104721"/>
              <a:gd name="connsiteY3-556" fmla="*/ 117498 h 182838"/>
              <a:gd name="connsiteX4-557" fmla="*/ 22036 w 104721"/>
              <a:gd name="connsiteY4-558" fmla="*/ 11447 h 182838"/>
              <a:gd name="connsiteX5-559" fmla="*/ 293 w 104721"/>
              <a:gd name="connsiteY5-560" fmla="*/ 2799 h 182838"/>
              <a:gd name="connsiteX0-561" fmla="*/ 293 w 104628"/>
              <a:gd name="connsiteY0-562" fmla="*/ 2266 h 182305"/>
              <a:gd name="connsiteX1-563" fmla="*/ 124 w 104628"/>
              <a:gd name="connsiteY1-564" fmla="*/ 181876 h 182305"/>
              <a:gd name="connsiteX2-565" fmla="*/ 104547 w 104628"/>
              <a:gd name="connsiteY2-566" fmla="*/ 182305 h 182305"/>
              <a:gd name="connsiteX3-567" fmla="*/ 103805 w 104628"/>
              <a:gd name="connsiteY3-568" fmla="*/ 84655 h 182305"/>
              <a:gd name="connsiteX4-569" fmla="*/ 22036 w 104628"/>
              <a:gd name="connsiteY4-570" fmla="*/ 10914 h 182305"/>
              <a:gd name="connsiteX5-571" fmla="*/ 293 w 104628"/>
              <a:gd name="connsiteY5-572" fmla="*/ 2266 h 182305"/>
              <a:gd name="connsiteX0-573" fmla="*/ 293 w 104628"/>
              <a:gd name="connsiteY0-574" fmla="*/ 2266 h 182305"/>
              <a:gd name="connsiteX1-575" fmla="*/ 124 w 104628"/>
              <a:gd name="connsiteY1-576" fmla="*/ 181876 h 182305"/>
              <a:gd name="connsiteX2-577" fmla="*/ 104547 w 104628"/>
              <a:gd name="connsiteY2-578" fmla="*/ 182305 h 182305"/>
              <a:gd name="connsiteX3-579" fmla="*/ 103805 w 104628"/>
              <a:gd name="connsiteY3-580" fmla="*/ 84655 h 182305"/>
              <a:gd name="connsiteX4-581" fmla="*/ 22036 w 104628"/>
              <a:gd name="connsiteY4-582" fmla="*/ 10914 h 182305"/>
              <a:gd name="connsiteX5-583" fmla="*/ 293 w 104628"/>
              <a:gd name="connsiteY5-584" fmla="*/ 2266 h 182305"/>
              <a:gd name="connsiteX0-585" fmla="*/ 293 w 104628"/>
              <a:gd name="connsiteY0-586" fmla="*/ 5459 h 185498"/>
              <a:gd name="connsiteX1-587" fmla="*/ 124 w 104628"/>
              <a:gd name="connsiteY1-588" fmla="*/ 185069 h 185498"/>
              <a:gd name="connsiteX2-589" fmla="*/ 104547 w 104628"/>
              <a:gd name="connsiteY2-590" fmla="*/ 185498 h 185498"/>
              <a:gd name="connsiteX3-591" fmla="*/ 103805 w 104628"/>
              <a:gd name="connsiteY3-592" fmla="*/ 87848 h 185498"/>
              <a:gd name="connsiteX4-593" fmla="*/ 21070 w 104628"/>
              <a:gd name="connsiteY4-594" fmla="*/ 7595 h 185498"/>
              <a:gd name="connsiteX5-595" fmla="*/ 293 w 104628"/>
              <a:gd name="connsiteY5-596" fmla="*/ 5459 h 185498"/>
              <a:gd name="connsiteX0-597" fmla="*/ 293 w 104628"/>
              <a:gd name="connsiteY0-598" fmla="*/ 6016 h 186055"/>
              <a:gd name="connsiteX1-599" fmla="*/ 124 w 104628"/>
              <a:gd name="connsiteY1-600" fmla="*/ 185626 h 186055"/>
              <a:gd name="connsiteX2-601" fmla="*/ 104547 w 104628"/>
              <a:gd name="connsiteY2-602" fmla="*/ 186055 h 186055"/>
              <a:gd name="connsiteX3-603" fmla="*/ 103805 w 104628"/>
              <a:gd name="connsiteY3-604" fmla="*/ 88405 h 186055"/>
              <a:gd name="connsiteX4-605" fmla="*/ 21070 w 104628"/>
              <a:gd name="connsiteY4-606" fmla="*/ 8152 h 186055"/>
              <a:gd name="connsiteX5-607" fmla="*/ 293 w 104628"/>
              <a:gd name="connsiteY5-608" fmla="*/ 6016 h 186055"/>
              <a:gd name="connsiteX0-609" fmla="*/ 739 w 105074"/>
              <a:gd name="connsiteY0-610" fmla="*/ 6016 h 186055"/>
              <a:gd name="connsiteX1-611" fmla="*/ 87 w 105074"/>
              <a:gd name="connsiteY1-612" fmla="*/ 185626 h 186055"/>
              <a:gd name="connsiteX2-613" fmla="*/ 104993 w 105074"/>
              <a:gd name="connsiteY2-614" fmla="*/ 186055 h 186055"/>
              <a:gd name="connsiteX3-615" fmla="*/ 104251 w 105074"/>
              <a:gd name="connsiteY3-616" fmla="*/ 88405 h 186055"/>
              <a:gd name="connsiteX4-617" fmla="*/ 21516 w 105074"/>
              <a:gd name="connsiteY4-618" fmla="*/ 8152 h 186055"/>
              <a:gd name="connsiteX5-619" fmla="*/ 739 w 105074"/>
              <a:gd name="connsiteY5-620" fmla="*/ 6016 h 186055"/>
              <a:gd name="connsiteX0-621" fmla="*/ 439 w 105096"/>
              <a:gd name="connsiteY0-622" fmla="*/ 7565 h 184098"/>
              <a:gd name="connsiteX1-623" fmla="*/ 109 w 105096"/>
              <a:gd name="connsiteY1-624" fmla="*/ 183669 h 184098"/>
              <a:gd name="connsiteX2-625" fmla="*/ 105015 w 105096"/>
              <a:gd name="connsiteY2-626" fmla="*/ 184098 h 184098"/>
              <a:gd name="connsiteX3-627" fmla="*/ 104273 w 105096"/>
              <a:gd name="connsiteY3-628" fmla="*/ 86448 h 184098"/>
              <a:gd name="connsiteX4-629" fmla="*/ 21538 w 105096"/>
              <a:gd name="connsiteY4-630" fmla="*/ 6195 h 184098"/>
              <a:gd name="connsiteX5-631" fmla="*/ 439 w 105096"/>
              <a:gd name="connsiteY5-632" fmla="*/ 7565 h 184098"/>
              <a:gd name="connsiteX0-633" fmla="*/ 439 w 105096"/>
              <a:gd name="connsiteY0-634" fmla="*/ 7819 h 184352"/>
              <a:gd name="connsiteX1-635" fmla="*/ 109 w 105096"/>
              <a:gd name="connsiteY1-636" fmla="*/ 183923 h 184352"/>
              <a:gd name="connsiteX2-637" fmla="*/ 105015 w 105096"/>
              <a:gd name="connsiteY2-638" fmla="*/ 184352 h 184352"/>
              <a:gd name="connsiteX3-639" fmla="*/ 104273 w 105096"/>
              <a:gd name="connsiteY3-640" fmla="*/ 86702 h 184352"/>
              <a:gd name="connsiteX4-641" fmla="*/ 21538 w 105096"/>
              <a:gd name="connsiteY4-642" fmla="*/ 6449 h 184352"/>
              <a:gd name="connsiteX5-643" fmla="*/ 439 w 105096"/>
              <a:gd name="connsiteY5-644" fmla="*/ 7819 h 184352"/>
              <a:gd name="connsiteX0-645" fmla="*/ 458 w 105115"/>
              <a:gd name="connsiteY0-646" fmla="*/ 13143 h 189676"/>
              <a:gd name="connsiteX1-647" fmla="*/ 128 w 105115"/>
              <a:gd name="connsiteY1-648" fmla="*/ 189247 h 189676"/>
              <a:gd name="connsiteX2-649" fmla="*/ 105034 w 105115"/>
              <a:gd name="connsiteY2-650" fmla="*/ 189676 h 189676"/>
              <a:gd name="connsiteX3-651" fmla="*/ 104292 w 105115"/>
              <a:gd name="connsiteY3-652" fmla="*/ 92026 h 189676"/>
              <a:gd name="connsiteX4-653" fmla="*/ 21557 w 105115"/>
              <a:gd name="connsiteY4-654" fmla="*/ 11773 h 189676"/>
              <a:gd name="connsiteX5-655" fmla="*/ 458 w 105115"/>
              <a:gd name="connsiteY5-656" fmla="*/ 13143 h 189676"/>
              <a:gd name="connsiteX0-657" fmla="*/ 319 w 105137"/>
              <a:gd name="connsiteY0-658" fmla="*/ 16802 h 185571"/>
              <a:gd name="connsiteX1-659" fmla="*/ 150 w 105137"/>
              <a:gd name="connsiteY1-660" fmla="*/ 185142 h 185571"/>
              <a:gd name="connsiteX2-661" fmla="*/ 105056 w 105137"/>
              <a:gd name="connsiteY2-662" fmla="*/ 185571 h 185571"/>
              <a:gd name="connsiteX3-663" fmla="*/ 104314 w 105137"/>
              <a:gd name="connsiteY3-664" fmla="*/ 87921 h 185571"/>
              <a:gd name="connsiteX4-665" fmla="*/ 21579 w 105137"/>
              <a:gd name="connsiteY4-666" fmla="*/ 7668 h 185571"/>
              <a:gd name="connsiteX5-667" fmla="*/ 319 w 105137"/>
              <a:gd name="connsiteY5-668" fmla="*/ 16802 h 185571"/>
              <a:gd name="connsiteX0-669" fmla="*/ 319 w 105137"/>
              <a:gd name="connsiteY0-670" fmla="*/ 16802 h 185571"/>
              <a:gd name="connsiteX1-671" fmla="*/ 150 w 105137"/>
              <a:gd name="connsiteY1-672" fmla="*/ 185142 h 185571"/>
              <a:gd name="connsiteX2-673" fmla="*/ 105056 w 105137"/>
              <a:gd name="connsiteY2-674" fmla="*/ 185571 h 185571"/>
              <a:gd name="connsiteX3-675" fmla="*/ 104314 w 105137"/>
              <a:gd name="connsiteY3-676" fmla="*/ 87921 h 185571"/>
              <a:gd name="connsiteX4-677" fmla="*/ 21579 w 105137"/>
              <a:gd name="connsiteY4-678" fmla="*/ 7668 h 185571"/>
              <a:gd name="connsiteX5-679" fmla="*/ 319 w 105137"/>
              <a:gd name="connsiteY5-680" fmla="*/ 16802 h 185571"/>
              <a:gd name="connsiteX0-681" fmla="*/ 319 w 105137"/>
              <a:gd name="connsiteY0-682" fmla="*/ 15434 h 184203"/>
              <a:gd name="connsiteX1-683" fmla="*/ 150 w 105137"/>
              <a:gd name="connsiteY1-684" fmla="*/ 183774 h 184203"/>
              <a:gd name="connsiteX2-685" fmla="*/ 105056 w 105137"/>
              <a:gd name="connsiteY2-686" fmla="*/ 184203 h 184203"/>
              <a:gd name="connsiteX3-687" fmla="*/ 104314 w 105137"/>
              <a:gd name="connsiteY3-688" fmla="*/ 86553 h 184203"/>
              <a:gd name="connsiteX4-689" fmla="*/ 21579 w 105137"/>
              <a:gd name="connsiteY4-690" fmla="*/ 6300 h 184203"/>
              <a:gd name="connsiteX5-691" fmla="*/ 319 w 105137"/>
              <a:gd name="connsiteY5-692" fmla="*/ 15434 h 184203"/>
              <a:gd name="connsiteX0-693" fmla="*/ 49 w 105229"/>
              <a:gd name="connsiteY0-694" fmla="*/ 16801 h 185570"/>
              <a:gd name="connsiteX1-695" fmla="*/ 242 w 105229"/>
              <a:gd name="connsiteY1-696" fmla="*/ 185141 h 185570"/>
              <a:gd name="connsiteX2-697" fmla="*/ 105148 w 105229"/>
              <a:gd name="connsiteY2-698" fmla="*/ 185570 h 185570"/>
              <a:gd name="connsiteX3-699" fmla="*/ 104406 w 105229"/>
              <a:gd name="connsiteY3-700" fmla="*/ 87920 h 185570"/>
              <a:gd name="connsiteX4-701" fmla="*/ 21671 w 105229"/>
              <a:gd name="connsiteY4-702" fmla="*/ 7667 h 185570"/>
              <a:gd name="connsiteX5-703" fmla="*/ 49 w 105229"/>
              <a:gd name="connsiteY5-704" fmla="*/ 16801 h 185570"/>
              <a:gd name="connsiteX0-705" fmla="*/ 85 w 105265"/>
              <a:gd name="connsiteY0-706" fmla="*/ 17211 h 185980"/>
              <a:gd name="connsiteX1-707" fmla="*/ 278 w 105265"/>
              <a:gd name="connsiteY1-708" fmla="*/ 185551 h 185980"/>
              <a:gd name="connsiteX2-709" fmla="*/ 105184 w 105265"/>
              <a:gd name="connsiteY2-710" fmla="*/ 185980 h 185980"/>
              <a:gd name="connsiteX3-711" fmla="*/ 104442 w 105265"/>
              <a:gd name="connsiteY3-712" fmla="*/ 88330 h 185980"/>
              <a:gd name="connsiteX4-713" fmla="*/ 21707 w 105265"/>
              <a:gd name="connsiteY4-714" fmla="*/ 8077 h 185980"/>
              <a:gd name="connsiteX5-715" fmla="*/ 85 w 105265"/>
              <a:gd name="connsiteY5-716" fmla="*/ 17211 h 185980"/>
              <a:gd name="connsiteX0-717" fmla="*/ 85 w 105265"/>
              <a:gd name="connsiteY0-718" fmla="*/ 17892 h 186661"/>
              <a:gd name="connsiteX1-719" fmla="*/ 278 w 105265"/>
              <a:gd name="connsiteY1-720" fmla="*/ 186232 h 186661"/>
              <a:gd name="connsiteX2-721" fmla="*/ 105184 w 105265"/>
              <a:gd name="connsiteY2-722" fmla="*/ 186661 h 186661"/>
              <a:gd name="connsiteX3-723" fmla="*/ 104442 w 105265"/>
              <a:gd name="connsiteY3-724" fmla="*/ 89011 h 186661"/>
              <a:gd name="connsiteX4-725" fmla="*/ 21707 w 105265"/>
              <a:gd name="connsiteY4-726" fmla="*/ 8758 h 186661"/>
              <a:gd name="connsiteX5-727" fmla="*/ 85 w 105265"/>
              <a:gd name="connsiteY5-728" fmla="*/ 17892 h 186661"/>
              <a:gd name="connsiteX0-729" fmla="*/ 85 w 105265"/>
              <a:gd name="connsiteY0-730" fmla="*/ 18360 h 187129"/>
              <a:gd name="connsiteX1-731" fmla="*/ 278 w 105265"/>
              <a:gd name="connsiteY1-732" fmla="*/ 186700 h 187129"/>
              <a:gd name="connsiteX2-733" fmla="*/ 105184 w 105265"/>
              <a:gd name="connsiteY2-734" fmla="*/ 187129 h 187129"/>
              <a:gd name="connsiteX3-735" fmla="*/ 104442 w 105265"/>
              <a:gd name="connsiteY3-736" fmla="*/ 89479 h 187129"/>
              <a:gd name="connsiteX4-737" fmla="*/ 21707 w 105265"/>
              <a:gd name="connsiteY4-738" fmla="*/ 9226 h 187129"/>
              <a:gd name="connsiteX5-739" fmla="*/ 85 w 105265"/>
              <a:gd name="connsiteY5-740" fmla="*/ 18360 h 187129"/>
              <a:gd name="connsiteX0-741" fmla="*/ 85 w 105265"/>
              <a:gd name="connsiteY0-742" fmla="*/ 16549 h 185318"/>
              <a:gd name="connsiteX1-743" fmla="*/ 278 w 105265"/>
              <a:gd name="connsiteY1-744" fmla="*/ 184889 h 185318"/>
              <a:gd name="connsiteX2-745" fmla="*/ 105184 w 105265"/>
              <a:gd name="connsiteY2-746" fmla="*/ 185318 h 185318"/>
              <a:gd name="connsiteX3-747" fmla="*/ 104442 w 105265"/>
              <a:gd name="connsiteY3-748" fmla="*/ 87668 h 185318"/>
              <a:gd name="connsiteX4-749" fmla="*/ 21707 w 105265"/>
              <a:gd name="connsiteY4-750" fmla="*/ 7415 h 185318"/>
              <a:gd name="connsiteX5-751" fmla="*/ 85 w 105265"/>
              <a:gd name="connsiteY5-752" fmla="*/ 16549 h 18531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105265" h="185318">
                <a:moveTo>
                  <a:pt x="85" y="16549"/>
                </a:moveTo>
                <a:cubicBezTo>
                  <a:pt x="37" y="34021"/>
                  <a:pt x="-159" y="156488"/>
                  <a:pt x="278" y="184889"/>
                </a:cubicBezTo>
                <a:lnTo>
                  <a:pt x="105184" y="185318"/>
                </a:lnTo>
                <a:cubicBezTo>
                  <a:pt x="105477" y="163385"/>
                  <a:pt x="104926" y="112713"/>
                  <a:pt x="104442" y="87668"/>
                </a:cubicBezTo>
                <a:cubicBezTo>
                  <a:pt x="83409" y="64546"/>
                  <a:pt x="36060" y="21479"/>
                  <a:pt x="21707" y="7415"/>
                </a:cubicBezTo>
                <a:cubicBezTo>
                  <a:pt x="11237" y="-2844"/>
                  <a:pt x="143" y="-4717"/>
                  <a:pt x="85" y="16549"/>
                </a:cubicBezTo>
                <a:close/>
              </a:path>
            </a:pathLst>
          </a:custGeom>
          <a:gradFill>
            <a:gsLst>
              <a:gs pos="0">
                <a:srgbClr val="FF0000">
                  <a:lumMod val="100000"/>
                  <a:alpha val="40000"/>
                </a:srgbClr>
              </a:gs>
              <a:gs pos="100000">
                <a:srgbClr val="FF0000">
                  <a:alpha val="70000"/>
                </a:srgb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任意多边形: 形状 34"/>
          <p:cNvSpPr/>
          <p:nvPr userDrawn="1"/>
        </p:nvSpPr>
        <p:spPr>
          <a:xfrm flipH="1">
            <a:off x="11751778" y="5795807"/>
            <a:ext cx="462153" cy="1074520"/>
          </a:xfrm>
          <a:custGeom>
            <a:avLst/>
            <a:gdLst>
              <a:gd name="connsiteX0" fmla="*/ 14773 w 160357"/>
              <a:gd name="connsiteY0" fmla="*/ 14592 h 105099"/>
              <a:gd name="connsiteX1" fmla="*/ 19536 w 160357"/>
              <a:gd name="connsiteY1" fmla="*/ 76504 h 105099"/>
              <a:gd name="connsiteX2" fmla="*/ 148123 w 160357"/>
              <a:gd name="connsiteY2" fmla="*/ 86029 h 105099"/>
              <a:gd name="connsiteX3" fmla="*/ 152886 w 160357"/>
              <a:gd name="connsiteY3" fmla="*/ 9829 h 105099"/>
              <a:gd name="connsiteX4" fmla="*/ 95736 w 160357"/>
              <a:gd name="connsiteY4" fmla="*/ 304 h 105099"/>
              <a:gd name="connsiteX5" fmla="*/ 33823 w 160357"/>
              <a:gd name="connsiteY5" fmla="*/ 14592 h 105099"/>
              <a:gd name="connsiteX6" fmla="*/ 14773 w 160357"/>
              <a:gd name="connsiteY6" fmla="*/ 43167 h 105099"/>
              <a:gd name="connsiteX7" fmla="*/ 486 w 160357"/>
              <a:gd name="connsiteY7" fmla="*/ 47929 h 105099"/>
              <a:gd name="connsiteX8" fmla="*/ 14773 w 160357"/>
              <a:gd name="connsiteY8" fmla="*/ 14592 h 105099"/>
              <a:gd name="connsiteX0-1" fmla="*/ 14773 w 160357"/>
              <a:gd name="connsiteY0-2" fmla="*/ 14592 h 105099"/>
              <a:gd name="connsiteX1-3" fmla="*/ 19536 w 160357"/>
              <a:gd name="connsiteY1-4" fmla="*/ 76504 h 105099"/>
              <a:gd name="connsiteX2-5" fmla="*/ 148123 w 160357"/>
              <a:gd name="connsiteY2-6" fmla="*/ 86029 h 105099"/>
              <a:gd name="connsiteX3-7" fmla="*/ 152886 w 160357"/>
              <a:gd name="connsiteY3-8" fmla="*/ 9829 h 105099"/>
              <a:gd name="connsiteX4-9" fmla="*/ 95736 w 160357"/>
              <a:gd name="connsiteY4-10" fmla="*/ 304 h 105099"/>
              <a:gd name="connsiteX5-11" fmla="*/ 33823 w 160357"/>
              <a:gd name="connsiteY5-12" fmla="*/ 14592 h 105099"/>
              <a:gd name="connsiteX6-13" fmla="*/ 18846 w 160357"/>
              <a:gd name="connsiteY6-14" fmla="*/ 43167 h 105099"/>
              <a:gd name="connsiteX7-15" fmla="*/ 486 w 160357"/>
              <a:gd name="connsiteY7-16" fmla="*/ 47929 h 105099"/>
              <a:gd name="connsiteX8-17" fmla="*/ 14773 w 160357"/>
              <a:gd name="connsiteY8-18" fmla="*/ 14592 h 105099"/>
              <a:gd name="connsiteX0-19" fmla="*/ 14745 w 160329"/>
              <a:gd name="connsiteY0-20" fmla="*/ 14592 h 105099"/>
              <a:gd name="connsiteX1-21" fmla="*/ 19508 w 160329"/>
              <a:gd name="connsiteY1-22" fmla="*/ 76504 h 105099"/>
              <a:gd name="connsiteX2-23" fmla="*/ 148095 w 160329"/>
              <a:gd name="connsiteY2-24" fmla="*/ 86029 h 105099"/>
              <a:gd name="connsiteX3-25" fmla="*/ 152858 w 160329"/>
              <a:gd name="connsiteY3-26" fmla="*/ 9829 h 105099"/>
              <a:gd name="connsiteX4-27" fmla="*/ 95708 w 160329"/>
              <a:gd name="connsiteY4-28" fmla="*/ 304 h 105099"/>
              <a:gd name="connsiteX5-29" fmla="*/ 33795 w 160329"/>
              <a:gd name="connsiteY5-30" fmla="*/ 14592 h 105099"/>
              <a:gd name="connsiteX6-31" fmla="*/ 458 w 160329"/>
              <a:gd name="connsiteY6-32" fmla="*/ 47929 h 105099"/>
              <a:gd name="connsiteX7-33" fmla="*/ 14745 w 160329"/>
              <a:gd name="connsiteY7-34" fmla="*/ 14592 h 105099"/>
              <a:gd name="connsiteX0-35" fmla="*/ 1593 w 161464"/>
              <a:gd name="connsiteY0-36" fmla="*/ 47929 h 89163"/>
              <a:gd name="connsiteX1-37" fmla="*/ 20643 w 161464"/>
              <a:gd name="connsiteY1-38" fmla="*/ 76504 h 89163"/>
              <a:gd name="connsiteX2-39" fmla="*/ 149230 w 161464"/>
              <a:gd name="connsiteY2-40" fmla="*/ 86029 h 89163"/>
              <a:gd name="connsiteX3-41" fmla="*/ 153993 w 161464"/>
              <a:gd name="connsiteY3-42" fmla="*/ 9829 h 89163"/>
              <a:gd name="connsiteX4-43" fmla="*/ 96843 w 161464"/>
              <a:gd name="connsiteY4-44" fmla="*/ 304 h 89163"/>
              <a:gd name="connsiteX5-45" fmla="*/ 34930 w 161464"/>
              <a:gd name="connsiteY5-46" fmla="*/ 14592 h 89163"/>
              <a:gd name="connsiteX6-47" fmla="*/ 1593 w 161464"/>
              <a:gd name="connsiteY6-48" fmla="*/ 47929 h 89163"/>
              <a:gd name="connsiteX0-49" fmla="*/ 22010 w 148544"/>
              <a:gd name="connsiteY0-50" fmla="*/ 14592 h 90138"/>
              <a:gd name="connsiteX1-51" fmla="*/ 7723 w 148544"/>
              <a:gd name="connsiteY1-52" fmla="*/ 76504 h 90138"/>
              <a:gd name="connsiteX2-53" fmla="*/ 136310 w 148544"/>
              <a:gd name="connsiteY2-54" fmla="*/ 86029 h 90138"/>
              <a:gd name="connsiteX3-55" fmla="*/ 141073 w 148544"/>
              <a:gd name="connsiteY3-56" fmla="*/ 9829 h 90138"/>
              <a:gd name="connsiteX4-57" fmla="*/ 83923 w 148544"/>
              <a:gd name="connsiteY4-58" fmla="*/ 304 h 90138"/>
              <a:gd name="connsiteX5-59" fmla="*/ 22010 w 148544"/>
              <a:gd name="connsiteY5-60" fmla="*/ 14592 h 90138"/>
              <a:gd name="connsiteX0-61" fmla="*/ 82912 w 209446"/>
              <a:gd name="connsiteY0-62" fmla="*/ 16049 h 172745"/>
              <a:gd name="connsiteX1-63" fmla="*/ 3056 w 209446"/>
              <a:gd name="connsiteY1-64" fmla="*/ 171631 h 172745"/>
              <a:gd name="connsiteX2-65" fmla="*/ 197212 w 209446"/>
              <a:gd name="connsiteY2-66" fmla="*/ 87486 h 172745"/>
              <a:gd name="connsiteX3-67" fmla="*/ 201975 w 209446"/>
              <a:gd name="connsiteY3-68" fmla="*/ 11286 h 172745"/>
              <a:gd name="connsiteX4-69" fmla="*/ 144825 w 209446"/>
              <a:gd name="connsiteY4-70" fmla="*/ 1761 h 172745"/>
              <a:gd name="connsiteX5-71" fmla="*/ 82912 w 209446"/>
              <a:gd name="connsiteY5-72" fmla="*/ 16049 h 172745"/>
              <a:gd name="connsiteX0-73" fmla="*/ 80070 w 199543"/>
              <a:gd name="connsiteY0-74" fmla="*/ 20522 h 190619"/>
              <a:gd name="connsiteX1-75" fmla="*/ 214 w 199543"/>
              <a:gd name="connsiteY1-76" fmla="*/ 176104 h 190619"/>
              <a:gd name="connsiteX2-77" fmla="*/ 105587 w 199543"/>
              <a:gd name="connsiteY2-78" fmla="*/ 177891 h 190619"/>
              <a:gd name="connsiteX3-79" fmla="*/ 199133 w 199543"/>
              <a:gd name="connsiteY3-80" fmla="*/ 15759 h 190619"/>
              <a:gd name="connsiteX4-81" fmla="*/ 141983 w 199543"/>
              <a:gd name="connsiteY4-82" fmla="*/ 6234 h 190619"/>
              <a:gd name="connsiteX5-83" fmla="*/ 80070 w 199543"/>
              <a:gd name="connsiteY5-84" fmla="*/ 20522 h 190619"/>
              <a:gd name="connsiteX0-85" fmla="*/ 13938 w 218104"/>
              <a:gd name="connsiteY0-86" fmla="*/ 11012 h 206857"/>
              <a:gd name="connsiteX1-87" fmla="*/ 18385 w 218104"/>
              <a:gd name="connsiteY1-88" fmla="*/ 190622 h 206857"/>
              <a:gd name="connsiteX2-89" fmla="*/ 123758 w 218104"/>
              <a:gd name="connsiteY2-90" fmla="*/ 192409 h 206857"/>
              <a:gd name="connsiteX3-91" fmla="*/ 217304 w 218104"/>
              <a:gd name="connsiteY3-92" fmla="*/ 30277 h 206857"/>
              <a:gd name="connsiteX4-93" fmla="*/ 160154 w 218104"/>
              <a:gd name="connsiteY4-94" fmla="*/ 20752 h 206857"/>
              <a:gd name="connsiteX5-95" fmla="*/ 13938 w 218104"/>
              <a:gd name="connsiteY5-96" fmla="*/ 11012 h 206857"/>
              <a:gd name="connsiteX0-97" fmla="*/ 11047 w 214419"/>
              <a:gd name="connsiteY0-98" fmla="*/ 7585 h 203430"/>
              <a:gd name="connsiteX1-99" fmla="*/ 15494 w 214419"/>
              <a:gd name="connsiteY1-100" fmla="*/ 187195 h 203430"/>
              <a:gd name="connsiteX2-101" fmla="*/ 120867 w 214419"/>
              <a:gd name="connsiteY2-102" fmla="*/ 188982 h 203430"/>
              <a:gd name="connsiteX3-103" fmla="*/ 214413 w 214419"/>
              <a:gd name="connsiteY3-104" fmla="*/ 26850 h 203430"/>
              <a:gd name="connsiteX4-105" fmla="*/ 115723 w 214419"/>
              <a:gd name="connsiteY4-106" fmla="*/ 32801 h 203430"/>
              <a:gd name="connsiteX5-107" fmla="*/ 11047 w 214419"/>
              <a:gd name="connsiteY5-108" fmla="*/ 7585 h 203430"/>
              <a:gd name="connsiteX0-109" fmla="*/ 18029 w 223490"/>
              <a:gd name="connsiteY0-110" fmla="*/ 13653 h 209498"/>
              <a:gd name="connsiteX1-111" fmla="*/ 22476 w 223490"/>
              <a:gd name="connsiteY1-112" fmla="*/ 193263 h 209498"/>
              <a:gd name="connsiteX2-113" fmla="*/ 127849 w 223490"/>
              <a:gd name="connsiteY2-114" fmla="*/ 195050 h 209498"/>
              <a:gd name="connsiteX3-115" fmla="*/ 221395 w 223490"/>
              <a:gd name="connsiteY3-116" fmla="*/ 32918 h 209498"/>
              <a:gd name="connsiteX4-117" fmla="*/ 18029 w 223490"/>
              <a:gd name="connsiteY4-118" fmla="*/ 13653 h 209498"/>
              <a:gd name="connsiteX0-119" fmla="*/ 11167 w 127994"/>
              <a:gd name="connsiteY0-120" fmla="*/ 870 h 196715"/>
              <a:gd name="connsiteX1-121" fmla="*/ 15614 w 127994"/>
              <a:gd name="connsiteY1-122" fmla="*/ 180480 h 196715"/>
              <a:gd name="connsiteX2-123" fmla="*/ 120987 w 127994"/>
              <a:gd name="connsiteY2-124" fmla="*/ 182267 h 196715"/>
              <a:gd name="connsiteX3-125" fmla="*/ 117605 w 127994"/>
              <a:gd name="connsiteY3-126" fmla="*/ 115026 h 196715"/>
              <a:gd name="connsiteX4-127" fmla="*/ 11167 w 127994"/>
              <a:gd name="connsiteY4-128" fmla="*/ 870 h 196715"/>
              <a:gd name="connsiteX0-129" fmla="*/ 11250 w 128837"/>
              <a:gd name="connsiteY0-130" fmla="*/ 870 h 196715"/>
              <a:gd name="connsiteX1-131" fmla="*/ 15697 w 128837"/>
              <a:gd name="connsiteY1-132" fmla="*/ 180480 h 196715"/>
              <a:gd name="connsiteX2-133" fmla="*/ 121070 w 128837"/>
              <a:gd name="connsiteY2-134" fmla="*/ 182267 h 196715"/>
              <a:gd name="connsiteX3-135" fmla="*/ 118910 w 128837"/>
              <a:gd name="connsiteY3-136" fmla="*/ 115026 h 196715"/>
              <a:gd name="connsiteX4-137" fmla="*/ 11250 w 128837"/>
              <a:gd name="connsiteY4-138" fmla="*/ 870 h 196715"/>
              <a:gd name="connsiteX0-139" fmla="*/ 11250 w 129992"/>
              <a:gd name="connsiteY0-140" fmla="*/ 847 h 196692"/>
              <a:gd name="connsiteX1-141" fmla="*/ 15697 w 129992"/>
              <a:gd name="connsiteY1-142" fmla="*/ 180457 h 196692"/>
              <a:gd name="connsiteX2-143" fmla="*/ 121070 w 129992"/>
              <a:gd name="connsiteY2-144" fmla="*/ 182244 h 196692"/>
              <a:gd name="connsiteX3-145" fmla="*/ 118910 w 129992"/>
              <a:gd name="connsiteY3-146" fmla="*/ 115003 h 196692"/>
              <a:gd name="connsiteX4-147" fmla="*/ 11250 w 129992"/>
              <a:gd name="connsiteY4-148" fmla="*/ 847 h 196692"/>
              <a:gd name="connsiteX0-149" fmla="*/ 11250 w 129992"/>
              <a:gd name="connsiteY0-150" fmla="*/ 847 h 196692"/>
              <a:gd name="connsiteX1-151" fmla="*/ 15697 w 129992"/>
              <a:gd name="connsiteY1-152" fmla="*/ 180457 h 196692"/>
              <a:gd name="connsiteX2-153" fmla="*/ 121070 w 129992"/>
              <a:gd name="connsiteY2-154" fmla="*/ 182244 h 196692"/>
              <a:gd name="connsiteX3-155" fmla="*/ 118910 w 129992"/>
              <a:gd name="connsiteY3-156" fmla="*/ 115003 h 196692"/>
              <a:gd name="connsiteX4-157" fmla="*/ 11250 w 129992"/>
              <a:gd name="connsiteY4-158" fmla="*/ 847 h 196692"/>
              <a:gd name="connsiteX0-159" fmla="*/ 11250 w 122645"/>
              <a:gd name="connsiteY0-160" fmla="*/ 847 h 196692"/>
              <a:gd name="connsiteX1-161" fmla="*/ 15697 w 122645"/>
              <a:gd name="connsiteY1-162" fmla="*/ 180457 h 196692"/>
              <a:gd name="connsiteX2-163" fmla="*/ 121070 w 122645"/>
              <a:gd name="connsiteY2-164" fmla="*/ 182244 h 196692"/>
              <a:gd name="connsiteX3-165" fmla="*/ 118910 w 122645"/>
              <a:gd name="connsiteY3-166" fmla="*/ 115003 h 196692"/>
              <a:gd name="connsiteX4-167" fmla="*/ 11250 w 122645"/>
              <a:gd name="connsiteY4-168" fmla="*/ 847 h 196692"/>
              <a:gd name="connsiteX0-169" fmla="*/ 11278 w 122746"/>
              <a:gd name="connsiteY0-170" fmla="*/ 834 h 196679"/>
              <a:gd name="connsiteX1-171" fmla="*/ 15725 w 122746"/>
              <a:gd name="connsiteY1-172" fmla="*/ 180444 h 196679"/>
              <a:gd name="connsiteX2-173" fmla="*/ 121098 w 122746"/>
              <a:gd name="connsiteY2-174" fmla="*/ 182231 h 196679"/>
              <a:gd name="connsiteX3-175" fmla="*/ 119345 w 122746"/>
              <a:gd name="connsiteY3-176" fmla="*/ 115397 h 196679"/>
              <a:gd name="connsiteX4-177" fmla="*/ 11278 w 122746"/>
              <a:gd name="connsiteY4-178" fmla="*/ 834 h 196679"/>
              <a:gd name="connsiteX0-179" fmla="*/ 11175 w 121189"/>
              <a:gd name="connsiteY0-180" fmla="*/ 834 h 195304"/>
              <a:gd name="connsiteX1-181" fmla="*/ 15622 w 121189"/>
              <a:gd name="connsiteY1-182" fmla="*/ 180444 h 195304"/>
              <a:gd name="connsiteX2-183" fmla="*/ 119094 w 121189"/>
              <a:gd name="connsiteY2-184" fmla="*/ 178837 h 195304"/>
              <a:gd name="connsiteX3-185" fmla="*/ 119242 w 121189"/>
              <a:gd name="connsiteY3-186" fmla="*/ 115397 h 195304"/>
              <a:gd name="connsiteX4-187" fmla="*/ 11175 w 121189"/>
              <a:gd name="connsiteY4-188" fmla="*/ 834 h 195304"/>
              <a:gd name="connsiteX0-189" fmla="*/ 11175 w 119485"/>
              <a:gd name="connsiteY0-190" fmla="*/ 834 h 195304"/>
              <a:gd name="connsiteX1-191" fmla="*/ 15622 w 119485"/>
              <a:gd name="connsiteY1-192" fmla="*/ 180444 h 195304"/>
              <a:gd name="connsiteX2-193" fmla="*/ 119094 w 119485"/>
              <a:gd name="connsiteY2-194" fmla="*/ 178837 h 195304"/>
              <a:gd name="connsiteX3-195" fmla="*/ 119242 w 119485"/>
              <a:gd name="connsiteY3-196" fmla="*/ 115397 h 195304"/>
              <a:gd name="connsiteX4-197" fmla="*/ 11175 w 119485"/>
              <a:gd name="connsiteY4-198" fmla="*/ 834 h 195304"/>
              <a:gd name="connsiteX0-199" fmla="*/ 10787 w 119097"/>
              <a:gd name="connsiteY0-200" fmla="*/ 834 h 195304"/>
              <a:gd name="connsiteX1-201" fmla="*/ 16048 w 119097"/>
              <a:gd name="connsiteY1-202" fmla="*/ 180444 h 195304"/>
              <a:gd name="connsiteX2-203" fmla="*/ 118706 w 119097"/>
              <a:gd name="connsiteY2-204" fmla="*/ 178837 h 195304"/>
              <a:gd name="connsiteX3-205" fmla="*/ 118854 w 119097"/>
              <a:gd name="connsiteY3-206" fmla="*/ 115397 h 195304"/>
              <a:gd name="connsiteX4-207" fmla="*/ 10787 w 119097"/>
              <a:gd name="connsiteY4-208" fmla="*/ 834 h 195304"/>
              <a:gd name="connsiteX0-209" fmla="*/ 10808 w 119308"/>
              <a:gd name="connsiteY0-210" fmla="*/ 834 h 196564"/>
              <a:gd name="connsiteX1-211" fmla="*/ 16069 w 119308"/>
              <a:gd name="connsiteY1-212" fmla="*/ 180444 h 196564"/>
              <a:gd name="connsiteX2-213" fmla="*/ 119134 w 119308"/>
              <a:gd name="connsiteY2-214" fmla="*/ 181959 h 196564"/>
              <a:gd name="connsiteX3-215" fmla="*/ 118875 w 119308"/>
              <a:gd name="connsiteY3-216" fmla="*/ 115397 h 196564"/>
              <a:gd name="connsiteX4-217" fmla="*/ 10808 w 119308"/>
              <a:gd name="connsiteY4-218" fmla="*/ 834 h 196564"/>
              <a:gd name="connsiteX0-219" fmla="*/ 16982 w 125482"/>
              <a:gd name="connsiteY0-220" fmla="*/ 834 h 186708"/>
              <a:gd name="connsiteX1-221" fmla="*/ 22243 w 125482"/>
              <a:gd name="connsiteY1-222" fmla="*/ 180444 h 186708"/>
              <a:gd name="connsiteX2-223" fmla="*/ 125308 w 125482"/>
              <a:gd name="connsiteY2-224" fmla="*/ 181959 h 186708"/>
              <a:gd name="connsiteX3-225" fmla="*/ 125049 w 125482"/>
              <a:gd name="connsiteY3-226" fmla="*/ 115397 h 186708"/>
              <a:gd name="connsiteX4-227" fmla="*/ 16982 w 125482"/>
              <a:gd name="connsiteY4-228" fmla="*/ 834 h 186708"/>
              <a:gd name="connsiteX0-229" fmla="*/ 16982 w 125482"/>
              <a:gd name="connsiteY0-230" fmla="*/ 834 h 186708"/>
              <a:gd name="connsiteX1-231" fmla="*/ 22243 w 125482"/>
              <a:gd name="connsiteY1-232" fmla="*/ 180444 h 186708"/>
              <a:gd name="connsiteX2-233" fmla="*/ 125308 w 125482"/>
              <a:gd name="connsiteY2-234" fmla="*/ 181959 h 186708"/>
              <a:gd name="connsiteX3-235" fmla="*/ 125049 w 125482"/>
              <a:gd name="connsiteY3-236" fmla="*/ 115397 h 186708"/>
              <a:gd name="connsiteX4-237" fmla="*/ 16982 w 125482"/>
              <a:gd name="connsiteY4-238" fmla="*/ 834 h 186708"/>
              <a:gd name="connsiteX0-239" fmla="*/ 16982 w 125482"/>
              <a:gd name="connsiteY0-240" fmla="*/ 834 h 185617"/>
              <a:gd name="connsiteX1-241" fmla="*/ 22243 w 125482"/>
              <a:gd name="connsiteY1-242" fmla="*/ 180444 h 185617"/>
              <a:gd name="connsiteX2-243" fmla="*/ 125308 w 125482"/>
              <a:gd name="connsiteY2-244" fmla="*/ 181959 h 185617"/>
              <a:gd name="connsiteX3-245" fmla="*/ 125049 w 125482"/>
              <a:gd name="connsiteY3-246" fmla="*/ 115397 h 185617"/>
              <a:gd name="connsiteX4-247" fmla="*/ 16982 w 125482"/>
              <a:gd name="connsiteY4-248" fmla="*/ 834 h 185617"/>
              <a:gd name="connsiteX0-249" fmla="*/ 16982 w 125482"/>
              <a:gd name="connsiteY0-250" fmla="*/ 834 h 181959"/>
              <a:gd name="connsiteX1-251" fmla="*/ 22243 w 125482"/>
              <a:gd name="connsiteY1-252" fmla="*/ 180444 h 181959"/>
              <a:gd name="connsiteX2-253" fmla="*/ 125308 w 125482"/>
              <a:gd name="connsiteY2-254" fmla="*/ 181959 h 181959"/>
              <a:gd name="connsiteX3-255" fmla="*/ 125049 w 125482"/>
              <a:gd name="connsiteY3-256" fmla="*/ 115397 h 181959"/>
              <a:gd name="connsiteX4-257" fmla="*/ 16982 w 125482"/>
              <a:gd name="connsiteY4-258" fmla="*/ 834 h 181959"/>
              <a:gd name="connsiteX0-259" fmla="*/ 16982 w 125482"/>
              <a:gd name="connsiteY0-260" fmla="*/ 834 h 180737"/>
              <a:gd name="connsiteX1-261" fmla="*/ 22243 w 125482"/>
              <a:gd name="connsiteY1-262" fmla="*/ 180444 h 180737"/>
              <a:gd name="connsiteX2-263" fmla="*/ 125308 w 125482"/>
              <a:gd name="connsiteY2-264" fmla="*/ 180737 h 180737"/>
              <a:gd name="connsiteX3-265" fmla="*/ 125049 w 125482"/>
              <a:gd name="connsiteY3-266" fmla="*/ 115397 h 180737"/>
              <a:gd name="connsiteX4-267" fmla="*/ 16982 w 125482"/>
              <a:gd name="connsiteY4-268" fmla="*/ 834 h 180737"/>
              <a:gd name="connsiteX0-269" fmla="*/ 16982 w 125482"/>
              <a:gd name="connsiteY0-270" fmla="*/ 834 h 180737"/>
              <a:gd name="connsiteX1-271" fmla="*/ 22243 w 125482"/>
              <a:gd name="connsiteY1-272" fmla="*/ 180444 h 180737"/>
              <a:gd name="connsiteX2-273" fmla="*/ 125308 w 125482"/>
              <a:gd name="connsiteY2-274" fmla="*/ 180737 h 180737"/>
              <a:gd name="connsiteX3-275" fmla="*/ 125049 w 125482"/>
              <a:gd name="connsiteY3-276" fmla="*/ 115397 h 180737"/>
              <a:gd name="connsiteX4-277" fmla="*/ 16982 w 125482"/>
              <a:gd name="connsiteY4-278" fmla="*/ 834 h 180737"/>
              <a:gd name="connsiteX0-279" fmla="*/ 6529 w 115029"/>
              <a:gd name="connsiteY0-280" fmla="*/ 834 h 180737"/>
              <a:gd name="connsiteX1-281" fmla="*/ 11790 w 115029"/>
              <a:gd name="connsiteY1-282" fmla="*/ 180444 h 180737"/>
              <a:gd name="connsiteX2-283" fmla="*/ 114855 w 115029"/>
              <a:gd name="connsiteY2-284" fmla="*/ 180737 h 180737"/>
              <a:gd name="connsiteX3-285" fmla="*/ 114596 w 115029"/>
              <a:gd name="connsiteY3-286" fmla="*/ 115397 h 180737"/>
              <a:gd name="connsiteX4-287" fmla="*/ 6529 w 115029"/>
              <a:gd name="connsiteY4-288" fmla="*/ 834 h 180737"/>
              <a:gd name="connsiteX0-289" fmla="*/ 6898 w 115398"/>
              <a:gd name="connsiteY0-290" fmla="*/ 831 h 180734"/>
              <a:gd name="connsiteX1-291" fmla="*/ 10801 w 115398"/>
              <a:gd name="connsiteY1-292" fmla="*/ 180305 h 180734"/>
              <a:gd name="connsiteX2-293" fmla="*/ 115224 w 115398"/>
              <a:gd name="connsiteY2-294" fmla="*/ 180734 h 180734"/>
              <a:gd name="connsiteX3-295" fmla="*/ 114965 w 115398"/>
              <a:gd name="connsiteY3-296" fmla="*/ 115394 h 180734"/>
              <a:gd name="connsiteX4-297" fmla="*/ 6898 w 115398"/>
              <a:gd name="connsiteY4-298" fmla="*/ 831 h 180734"/>
              <a:gd name="connsiteX0-299" fmla="*/ 6711 w 115211"/>
              <a:gd name="connsiteY0-300" fmla="*/ 831 h 180734"/>
              <a:gd name="connsiteX1-301" fmla="*/ 11293 w 115211"/>
              <a:gd name="connsiteY1-302" fmla="*/ 180305 h 180734"/>
              <a:gd name="connsiteX2-303" fmla="*/ 115037 w 115211"/>
              <a:gd name="connsiteY2-304" fmla="*/ 180734 h 180734"/>
              <a:gd name="connsiteX3-305" fmla="*/ 114778 w 115211"/>
              <a:gd name="connsiteY3-306" fmla="*/ 115394 h 180734"/>
              <a:gd name="connsiteX4-307" fmla="*/ 6711 w 115211"/>
              <a:gd name="connsiteY4-308" fmla="*/ 831 h 180734"/>
              <a:gd name="connsiteX0-309" fmla="*/ 7022 w 114029"/>
              <a:gd name="connsiteY0-310" fmla="*/ 829 h 180868"/>
              <a:gd name="connsiteX1-311" fmla="*/ 10111 w 114029"/>
              <a:gd name="connsiteY1-312" fmla="*/ 180439 h 180868"/>
              <a:gd name="connsiteX2-313" fmla="*/ 113855 w 114029"/>
              <a:gd name="connsiteY2-314" fmla="*/ 180868 h 180868"/>
              <a:gd name="connsiteX3-315" fmla="*/ 113596 w 114029"/>
              <a:gd name="connsiteY3-316" fmla="*/ 115528 h 180868"/>
              <a:gd name="connsiteX4-317" fmla="*/ 7022 w 114029"/>
              <a:gd name="connsiteY4-318" fmla="*/ 829 h 180868"/>
              <a:gd name="connsiteX0-319" fmla="*/ 7022 w 114029"/>
              <a:gd name="connsiteY0-320" fmla="*/ 829 h 180868"/>
              <a:gd name="connsiteX1-321" fmla="*/ 10111 w 114029"/>
              <a:gd name="connsiteY1-322" fmla="*/ 180439 h 180868"/>
              <a:gd name="connsiteX2-323" fmla="*/ 113855 w 114029"/>
              <a:gd name="connsiteY2-324" fmla="*/ 180868 h 180868"/>
              <a:gd name="connsiteX3-325" fmla="*/ 113596 w 114029"/>
              <a:gd name="connsiteY3-326" fmla="*/ 115528 h 180868"/>
              <a:gd name="connsiteX4-327" fmla="*/ 7022 w 114029"/>
              <a:gd name="connsiteY4-328" fmla="*/ 829 h 180868"/>
              <a:gd name="connsiteX0-329" fmla="*/ 0 w 107007"/>
              <a:gd name="connsiteY0-330" fmla="*/ 829 h 180868"/>
              <a:gd name="connsiteX1-331" fmla="*/ 3089 w 107007"/>
              <a:gd name="connsiteY1-332" fmla="*/ 180439 h 180868"/>
              <a:gd name="connsiteX2-333" fmla="*/ 106833 w 107007"/>
              <a:gd name="connsiteY2-334" fmla="*/ 180868 h 180868"/>
              <a:gd name="connsiteX3-335" fmla="*/ 106574 w 107007"/>
              <a:gd name="connsiteY3-336" fmla="*/ 115528 h 180868"/>
              <a:gd name="connsiteX4-337" fmla="*/ 0 w 107007"/>
              <a:gd name="connsiteY4-338" fmla="*/ 829 h 180868"/>
              <a:gd name="connsiteX0-339" fmla="*/ 0 w 107007"/>
              <a:gd name="connsiteY0-340" fmla="*/ 1265 h 181304"/>
              <a:gd name="connsiteX1-341" fmla="*/ 3089 w 107007"/>
              <a:gd name="connsiteY1-342" fmla="*/ 180875 h 181304"/>
              <a:gd name="connsiteX2-343" fmla="*/ 106833 w 107007"/>
              <a:gd name="connsiteY2-344" fmla="*/ 181304 h 181304"/>
              <a:gd name="connsiteX3-345" fmla="*/ 106574 w 107007"/>
              <a:gd name="connsiteY3-346" fmla="*/ 115964 h 181304"/>
              <a:gd name="connsiteX4-347" fmla="*/ 0 w 107007"/>
              <a:gd name="connsiteY4-348" fmla="*/ 1265 h 181304"/>
              <a:gd name="connsiteX0-349" fmla="*/ 0 w 105378"/>
              <a:gd name="connsiteY0-350" fmla="*/ 1265 h 181304"/>
              <a:gd name="connsiteX1-351" fmla="*/ 1460 w 105378"/>
              <a:gd name="connsiteY1-352" fmla="*/ 180875 h 181304"/>
              <a:gd name="connsiteX2-353" fmla="*/ 105204 w 105378"/>
              <a:gd name="connsiteY2-354" fmla="*/ 181304 h 181304"/>
              <a:gd name="connsiteX3-355" fmla="*/ 104945 w 105378"/>
              <a:gd name="connsiteY3-356" fmla="*/ 115964 h 181304"/>
              <a:gd name="connsiteX4-357" fmla="*/ 0 w 105378"/>
              <a:gd name="connsiteY4-358" fmla="*/ 1265 h 181304"/>
              <a:gd name="connsiteX0-359" fmla="*/ 0 w 105378"/>
              <a:gd name="connsiteY0-360" fmla="*/ 1265 h 181304"/>
              <a:gd name="connsiteX1-361" fmla="*/ 781 w 105378"/>
              <a:gd name="connsiteY1-362" fmla="*/ 180875 h 181304"/>
              <a:gd name="connsiteX2-363" fmla="*/ 105204 w 105378"/>
              <a:gd name="connsiteY2-364" fmla="*/ 181304 h 181304"/>
              <a:gd name="connsiteX3-365" fmla="*/ 104945 w 105378"/>
              <a:gd name="connsiteY3-366" fmla="*/ 115964 h 181304"/>
              <a:gd name="connsiteX4-367" fmla="*/ 0 w 105378"/>
              <a:gd name="connsiteY4-368" fmla="*/ 1265 h 181304"/>
              <a:gd name="connsiteX0-369" fmla="*/ 0 w 105378"/>
              <a:gd name="connsiteY0-370" fmla="*/ 11648 h 191687"/>
              <a:gd name="connsiteX1-371" fmla="*/ 781 w 105378"/>
              <a:gd name="connsiteY1-372" fmla="*/ 191258 h 191687"/>
              <a:gd name="connsiteX2-373" fmla="*/ 105204 w 105378"/>
              <a:gd name="connsiteY2-374" fmla="*/ 191687 h 191687"/>
              <a:gd name="connsiteX3-375" fmla="*/ 104945 w 105378"/>
              <a:gd name="connsiteY3-376" fmla="*/ 126347 h 191687"/>
              <a:gd name="connsiteX4-377" fmla="*/ 34232 w 105378"/>
              <a:gd name="connsiteY4-378" fmla="*/ 29527 h 191687"/>
              <a:gd name="connsiteX5-379" fmla="*/ 0 w 105378"/>
              <a:gd name="connsiteY5-380" fmla="*/ 11648 h 191687"/>
              <a:gd name="connsiteX0-381" fmla="*/ 0 w 105378"/>
              <a:gd name="connsiteY0-382" fmla="*/ 14149 h 194188"/>
              <a:gd name="connsiteX1-383" fmla="*/ 781 w 105378"/>
              <a:gd name="connsiteY1-384" fmla="*/ 193759 h 194188"/>
              <a:gd name="connsiteX2-385" fmla="*/ 105204 w 105378"/>
              <a:gd name="connsiteY2-386" fmla="*/ 194188 h 194188"/>
              <a:gd name="connsiteX3-387" fmla="*/ 104945 w 105378"/>
              <a:gd name="connsiteY3-388" fmla="*/ 128848 h 194188"/>
              <a:gd name="connsiteX4-389" fmla="*/ 22693 w 105378"/>
              <a:gd name="connsiteY4-390" fmla="*/ 22797 h 194188"/>
              <a:gd name="connsiteX5-391" fmla="*/ 0 w 105378"/>
              <a:gd name="connsiteY5-392" fmla="*/ 14149 h 194188"/>
              <a:gd name="connsiteX0-393" fmla="*/ 0 w 105378"/>
              <a:gd name="connsiteY0-394" fmla="*/ 14149 h 194188"/>
              <a:gd name="connsiteX1-395" fmla="*/ 781 w 105378"/>
              <a:gd name="connsiteY1-396" fmla="*/ 193759 h 194188"/>
              <a:gd name="connsiteX2-397" fmla="*/ 105204 w 105378"/>
              <a:gd name="connsiteY2-398" fmla="*/ 194188 h 194188"/>
              <a:gd name="connsiteX3-399" fmla="*/ 104945 w 105378"/>
              <a:gd name="connsiteY3-400" fmla="*/ 128848 h 194188"/>
              <a:gd name="connsiteX4-401" fmla="*/ 22693 w 105378"/>
              <a:gd name="connsiteY4-402" fmla="*/ 22797 h 194188"/>
              <a:gd name="connsiteX5-403" fmla="*/ 0 w 105378"/>
              <a:gd name="connsiteY5-404" fmla="*/ 14149 h 194188"/>
              <a:gd name="connsiteX0-405" fmla="*/ 0 w 105378"/>
              <a:gd name="connsiteY0-406" fmla="*/ 14149 h 194188"/>
              <a:gd name="connsiteX1-407" fmla="*/ 781 w 105378"/>
              <a:gd name="connsiteY1-408" fmla="*/ 193759 h 194188"/>
              <a:gd name="connsiteX2-409" fmla="*/ 105204 w 105378"/>
              <a:gd name="connsiteY2-410" fmla="*/ 194188 h 194188"/>
              <a:gd name="connsiteX3-411" fmla="*/ 104945 w 105378"/>
              <a:gd name="connsiteY3-412" fmla="*/ 128848 h 194188"/>
              <a:gd name="connsiteX4-413" fmla="*/ 22693 w 105378"/>
              <a:gd name="connsiteY4-414" fmla="*/ 22797 h 194188"/>
              <a:gd name="connsiteX5-415" fmla="*/ 0 w 105378"/>
              <a:gd name="connsiteY5-416" fmla="*/ 14149 h 194188"/>
              <a:gd name="connsiteX0-417" fmla="*/ 0 w 105378"/>
              <a:gd name="connsiteY0-418" fmla="*/ 4584 h 184623"/>
              <a:gd name="connsiteX1-419" fmla="*/ 781 w 105378"/>
              <a:gd name="connsiteY1-420" fmla="*/ 184194 h 184623"/>
              <a:gd name="connsiteX2-421" fmla="*/ 105204 w 105378"/>
              <a:gd name="connsiteY2-422" fmla="*/ 184623 h 184623"/>
              <a:gd name="connsiteX3-423" fmla="*/ 104945 w 105378"/>
              <a:gd name="connsiteY3-424" fmla="*/ 119283 h 184623"/>
              <a:gd name="connsiteX4-425" fmla="*/ 22693 w 105378"/>
              <a:gd name="connsiteY4-426" fmla="*/ 13232 h 184623"/>
              <a:gd name="connsiteX5-427" fmla="*/ 0 w 105378"/>
              <a:gd name="connsiteY5-428" fmla="*/ 4584 h 184623"/>
              <a:gd name="connsiteX0-429" fmla="*/ 225 w 104653"/>
              <a:gd name="connsiteY0-430" fmla="*/ 4584 h 184623"/>
              <a:gd name="connsiteX1-431" fmla="*/ 56 w 104653"/>
              <a:gd name="connsiteY1-432" fmla="*/ 184194 h 184623"/>
              <a:gd name="connsiteX2-433" fmla="*/ 104479 w 104653"/>
              <a:gd name="connsiteY2-434" fmla="*/ 184623 h 184623"/>
              <a:gd name="connsiteX3-435" fmla="*/ 104220 w 104653"/>
              <a:gd name="connsiteY3-436" fmla="*/ 119283 h 184623"/>
              <a:gd name="connsiteX4-437" fmla="*/ 21968 w 104653"/>
              <a:gd name="connsiteY4-438" fmla="*/ 13232 h 184623"/>
              <a:gd name="connsiteX5-439" fmla="*/ 225 w 104653"/>
              <a:gd name="connsiteY5-440" fmla="*/ 4584 h 184623"/>
              <a:gd name="connsiteX0-441" fmla="*/ 293 w 104721"/>
              <a:gd name="connsiteY0-442" fmla="*/ 4584 h 184623"/>
              <a:gd name="connsiteX1-443" fmla="*/ 124 w 104721"/>
              <a:gd name="connsiteY1-444" fmla="*/ 184194 h 184623"/>
              <a:gd name="connsiteX2-445" fmla="*/ 104547 w 104721"/>
              <a:gd name="connsiteY2-446" fmla="*/ 184623 h 184623"/>
              <a:gd name="connsiteX3-447" fmla="*/ 104288 w 104721"/>
              <a:gd name="connsiteY3-448" fmla="*/ 119283 h 184623"/>
              <a:gd name="connsiteX4-449" fmla="*/ 22036 w 104721"/>
              <a:gd name="connsiteY4-450" fmla="*/ 13232 h 184623"/>
              <a:gd name="connsiteX5-451" fmla="*/ 293 w 104721"/>
              <a:gd name="connsiteY5-452" fmla="*/ 4584 h 184623"/>
              <a:gd name="connsiteX0-453" fmla="*/ 293 w 104721"/>
              <a:gd name="connsiteY0-454" fmla="*/ 4584 h 184623"/>
              <a:gd name="connsiteX1-455" fmla="*/ 124 w 104721"/>
              <a:gd name="connsiteY1-456" fmla="*/ 184194 h 184623"/>
              <a:gd name="connsiteX2-457" fmla="*/ 104547 w 104721"/>
              <a:gd name="connsiteY2-458" fmla="*/ 184623 h 184623"/>
              <a:gd name="connsiteX3-459" fmla="*/ 104288 w 104721"/>
              <a:gd name="connsiteY3-460" fmla="*/ 119283 h 184623"/>
              <a:gd name="connsiteX4-461" fmla="*/ 22036 w 104721"/>
              <a:gd name="connsiteY4-462" fmla="*/ 13232 h 184623"/>
              <a:gd name="connsiteX5-463" fmla="*/ 293 w 104721"/>
              <a:gd name="connsiteY5-464" fmla="*/ 4584 h 184623"/>
              <a:gd name="connsiteX0-465" fmla="*/ 293 w 104721"/>
              <a:gd name="connsiteY0-466" fmla="*/ 4026 h 184065"/>
              <a:gd name="connsiteX1-467" fmla="*/ 124 w 104721"/>
              <a:gd name="connsiteY1-468" fmla="*/ 183636 h 184065"/>
              <a:gd name="connsiteX2-469" fmla="*/ 104547 w 104721"/>
              <a:gd name="connsiteY2-470" fmla="*/ 184065 h 184065"/>
              <a:gd name="connsiteX3-471" fmla="*/ 104288 w 104721"/>
              <a:gd name="connsiteY3-472" fmla="*/ 118725 h 184065"/>
              <a:gd name="connsiteX4-473" fmla="*/ 22036 w 104721"/>
              <a:gd name="connsiteY4-474" fmla="*/ 12674 h 184065"/>
              <a:gd name="connsiteX5-475" fmla="*/ 293 w 104721"/>
              <a:gd name="connsiteY5-476" fmla="*/ 4026 h 184065"/>
              <a:gd name="connsiteX0-477" fmla="*/ 293 w 104721"/>
              <a:gd name="connsiteY0-478" fmla="*/ 2938 h 182977"/>
              <a:gd name="connsiteX1-479" fmla="*/ 124 w 104721"/>
              <a:gd name="connsiteY1-480" fmla="*/ 182548 h 182977"/>
              <a:gd name="connsiteX2-481" fmla="*/ 104547 w 104721"/>
              <a:gd name="connsiteY2-482" fmla="*/ 182977 h 182977"/>
              <a:gd name="connsiteX3-483" fmla="*/ 104288 w 104721"/>
              <a:gd name="connsiteY3-484" fmla="*/ 117637 h 182977"/>
              <a:gd name="connsiteX4-485" fmla="*/ 22036 w 104721"/>
              <a:gd name="connsiteY4-486" fmla="*/ 11586 h 182977"/>
              <a:gd name="connsiteX5-487" fmla="*/ 293 w 104721"/>
              <a:gd name="connsiteY5-488" fmla="*/ 2938 h 182977"/>
              <a:gd name="connsiteX0-489" fmla="*/ 293 w 104721"/>
              <a:gd name="connsiteY0-490" fmla="*/ 2467 h 182506"/>
              <a:gd name="connsiteX1-491" fmla="*/ 124 w 104721"/>
              <a:gd name="connsiteY1-492" fmla="*/ 182077 h 182506"/>
              <a:gd name="connsiteX2-493" fmla="*/ 104547 w 104721"/>
              <a:gd name="connsiteY2-494" fmla="*/ 182506 h 182506"/>
              <a:gd name="connsiteX3-495" fmla="*/ 104288 w 104721"/>
              <a:gd name="connsiteY3-496" fmla="*/ 117166 h 182506"/>
              <a:gd name="connsiteX4-497" fmla="*/ 22036 w 104721"/>
              <a:gd name="connsiteY4-498" fmla="*/ 11115 h 182506"/>
              <a:gd name="connsiteX5-499" fmla="*/ 293 w 104721"/>
              <a:gd name="connsiteY5-500" fmla="*/ 2467 h 182506"/>
              <a:gd name="connsiteX0-501" fmla="*/ 293 w 104721"/>
              <a:gd name="connsiteY0-502" fmla="*/ 3137 h 183176"/>
              <a:gd name="connsiteX1-503" fmla="*/ 124 w 104721"/>
              <a:gd name="connsiteY1-504" fmla="*/ 182747 h 183176"/>
              <a:gd name="connsiteX2-505" fmla="*/ 104547 w 104721"/>
              <a:gd name="connsiteY2-506" fmla="*/ 183176 h 183176"/>
              <a:gd name="connsiteX3-507" fmla="*/ 104288 w 104721"/>
              <a:gd name="connsiteY3-508" fmla="*/ 117836 h 183176"/>
              <a:gd name="connsiteX4-509" fmla="*/ 22036 w 104721"/>
              <a:gd name="connsiteY4-510" fmla="*/ 11785 h 183176"/>
              <a:gd name="connsiteX5-511" fmla="*/ 293 w 104721"/>
              <a:gd name="connsiteY5-512" fmla="*/ 3137 h 183176"/>
              <a:gd name="connsiteX0-513" fmla="*/ 293 w 104721"/>
              <a:gd name="connsiteY0-514" fmla="*/ 3137 h 183176"/>
              <a:gd name="connsiteX1-515" fmla="*/ 124 w 104721"/>
              <a:gd name="connsiteY1-516" fmla="*/ 182747 h 183176"/>
              <a:gd name="connsiteX2-517" fmla="*/ 104547 w 104721"/>
              <a:gd name="connsiteY2-518" fmla="*/ 183176 h 183176"/>
              <a:gd name="connsiteX3-519" fmla="*/ 104288 w 104721"/>
              <a:gd name="connsiteY3-520" fmla="*/ 117836 h 183176"/>
              <a:gd name="connsiteX4-521" fmla="*/ 22036 w 104721"/>
              <a:gd name="connsiteY4-522" fmla="*/ 11785 h 183176"/>
              <a:gd name="connsiteX5-523" fmla="*/ 293 w 104721"/>
              <a:gd name="connsiteY5-524" fmla="*/ 3137 h 183176"/>
              <a:gd name="connsiteX0-525" fmla="*/ 293 w 104721"/>
              <a:gd name="connsiteY0-526" fmla="*/ 2143 h 182182"/>
              <a:gd name="connsiteX1-527" fmla="*/ 124 w 104721"/>
              <a:gd name="connsiteY1-528" fmla="*/ 181753 h 182182"/>
              <a:gd name="connsiteX2-529" fmla="*/ 104547 w 104721"/>
              <a:gd name="connsiteY2-530" fmla="*/ 182182 h 182182"/>
              <a:gd name="connsiteX3-531" fmla="*/ 104288 w 104721"/>
              <a:gd name="connsiteY3-532" fmla="*/ 116842 h 182182"/>
              <a:gd name="connsiteX4-533" fmla="*/ 22036 w 104721"/>
              <a:gd name="connsiteY4-534" fmla="*/ 10791 h 182182"/>
              <a:gd name="connsiteX5-535" fmla="*/ 293 w 104721"/>
              <a:gd name="connsiteY5-536" fmla="*/ 2143 h 182182"/>
              <a:gd name="connsiteX0-537" fmla="*/ 293 w 104721"/>
              <a:gd name="connsiteY0-538" fmla="*/ 3229 h 183268"/>
              <a:gd name="connsiteX1-539" fmla="*/ 124 w 104721"/>
              <a:gd name="connsiteY1-540" fmla="*/ 182839 h 183268"/>
              <a:gd name="connsiteX2-541" fmla="*/ 104547 w 104721"/>
              <a:gd name="connsiteY2-542" fmla="*/ 183268 h 183268"/>
              <a:gd name="connsiteX3-543" fmla="*/ 104288 w 104721"/>
              <a:gd name="connsiteY3-544" fmla="*/ 117928 h 183268"/>
              <a:gd name="connsiteX4-545" fmla="*/ 22036 w 104721"/>
              <a:gd name="connsiteY4-546" fmla="*/ 11877 h 183268"/>
              <a:gd name="connsiteX5-547" fmla="*/ 293 w 104721"/>
              <a:gd name="connsiteY5-548" fmla="*/ 3229 h 183268"/>
              <a:gd name="connsiteX0-549" fmla="*/ 293 w 104721"/>
              <a:gd name="connsiteY0-550" fmla="*/ 2799 h 182838"/>
              <a:gd name="connsiteX1-551" fmla="*/ 124 w 104721"/>
              <a:gd name="connsiteY1-552" fmla="*/ 182409 h 182838"/>
              <a:gd name="connsiteX2-553" fmla="*/ 104547 w 104721"/>
              <a:gd name="connsiteY2-554" fmla="*/ 182838 h 182838"/>
              <a:gd name="connsiteX3-555" fmla="*/ 104288 w 104721"/>
              <a:gd name="connsiteY3-556" fmla="*/ 117498 h 182838"/>
              <a:gd name="connsiteX4-557" fmla="*/ 22036 w 104721"/>
              <a:gd name="connsiteY4-558" fmla="*/ 11447 h 182838"/>
              <a:gd name="connsiteX5-559" fmla="*/ 293 w 104721"/>
              <a:gd name="connsiteY5-560" fmla="*/ 2799 h 182838"/>
              <a:gd name="connsiteX0-561" fmla="*/ 293 w 104628"/>
              <a:gd name="connsiteY0-562" fmla="*/ 2266 h 182305"/>
              <a:gd name="connsiteX1-563" fmla="*/ 124 w 104628"/>
              <a:gd name="connsiteY1-564" fmla="*/ 181876 h 182305"/>
              <a:gd name="connsiteX2-565" fmla="*/ 104547 w 104628"/>
              <a:gd name="connsiteY2-566" fmla="*/ 182305 h 182305"/>
              <a:gd name="connsiteX3-567" fmla="*/ 103805 w 104628"/>
              <a:gd name="connsiteY3-568" fmla="*/ 84655 h 182305"/>
              <a:gd name="connsiteX4-569" fmla="*/ 22036 w 104628"/>
              <a:gd name="connsiteY4-570" fmla="*/ 10914 h 182305"/>
              <a:gd name="connsiteX5-571" fmla="*/ 293 w 104628"/>
              <a:gd name="connsiteY5-572" fmla="*/ 2266 h 182305"/>
              <a:gd name="connsiteX0-573" fmla="*/ 293 w 104628"/>
              <a:gd name="connsiteY0-574" fmla="*/ 2266 h 182305"/>
              <a:gd name="connsiteX1-575" fmla="*/ 124 w 104628"/>
              <a:gd name="connsiteY1-576" fmla="*/ 181876 h 182305"/>
              <a:gd name="connsiteX2-577" fmla="*/ 104547 w 104628"/>
              <a:gd name="connsiteY2-578" fmla="*/ 182305 h 182305"/>
              <a:gd name="connsiteX3-579" fmla="*/ 103805 w 104628"/>
              <a:gd name="connsiteY3-580" fmla="*/ 84655 h 182305"/>
              <a:gd name="connsiteX4-581" fmla="*/ 22036 w 104628"/>
              <a:gd name="connsiteY4-582" fmla="*/ 10914 h 182305"/>
              <a:gd name="connsiteX5-583" fmla="*/ 293 w 104628"/>
              <a:gd name="connsiteY5-584" fmla="*/ 2266 h 182305"/>
              <a:gd name="connsiteX0-585" fmla="*/ 293 w 104628"/>
              <a:gd name="connsiteY0-586" fmla="*/ 5459 h 185498"/>
              <a:gd name="connsiteX1-587" fmla="*/ 124 w 104628"/>
              <a:gd name="connsiteY1-588" fmla="*/ 185069 h 185498"/>
              <a:gd name="connsiteX2-589" fmla="*/ 104547 w 104628"/>
              <a:gd name="connsiteY2-590" fmla="*/ 185498 h 185498"/>
              <a:gd name="connsiteX3-591" fmla="*/ 103805 w 104628"/>
              <a:gd name="connsiteY3-592" fmla="*/ 87848 h 185498"/>
              <a:gd name="connsiteX4-593" fmla="*/ 21070 w 104628"/>
              <a:gd name="connsiteY4-594" fmla="*/ 7595 h 185498"/>
              <a:gd name="connsiteX5-595" fmla="*/ 293 w 104628"/>
              <a:gd name="connsiteY5-596" fmla="*/ 5459 h 185498"/>
              <a:gd name="connsiteX0-597" fmla="*/ 293 w 104628"/>
              <a:gd name="connsiteY0-598" fmla="*/ 6016 h 186055"/>
              <a:gd name="connsiteX1-599" fmla="*/ 124 w 104628"/>
              <a:gd name="connsiteY1-600" fmla="*/ 185626 h 186055"/>
              <a:gd name="connsiteX2-601" fmla="*/ 104547 w 104628"/>
              <a:gd name="connsiteY2-602" fmla="*/ 186055 h 186055"/>
              <a:gd name="connsiteX3-603" fmla="*/ 103805 w 104628"/>
              <a:gd name="connsiteY3-604" fmla="*/ 88405 h 186055"/>
              <a:gd name="connsiteX4-605" fmla="*/ 21070 w 104628"/>
              <a:gd name="connsiteY4-606" fmla="*/ 8152 h 186055"/>
              <a:gd name="connsiteX5-607" fmla="*/ 293 w 104628"/>
              <a:gd name="connsiteY5-608" fmla="*/ 6016 h 186055"/>
              <a:gd name="connsiteX0-609" fmla="*/ 739 w 105074"/>
              <a:gd name="connsiteY0-610" fmla="*/ 6016 h 186055"/>
              <a:gd name="connsiteX1-611" fmla="*/ 87 w 105074"/>
              <a:gd name="connsiteY1-612" fmla="*/ 185626 h 186055"/>
              <a:gd name="connsiteX2-613" fmla="*/ 104993 w 105074"/>
              <a:gd name="connsiteY2-614" fmla="*/ 186055 h 186055"/>
              <a:gd name="connsiteX3-615" fmla="*/ 104251 w 105074"/>
              <a:gd name="connsiteY3-616" fmla="*/ 88405 h 186055"/>
              <a:gd name="connsiteX4-617" fmla="*/ 21516 w 105074"/>
              <a:gd name="connsiteY4-618" fmla="*/ 8152 h 186055"/>
              <a:gd name="connsiteX5-619" fmla="*/ 739 w 105074"/>
              <a:gd name="connsiteY5-620" fmla="*/ 6016 h 186055"/>
              <a:gd name="connsiteX0-621" fmla="*/ 439 w 105096"/>
              <a:gd name="connsiteY0-622" fmla="*/ 7565 h 184098"/>
              <a:gd name="connsiteX1-623" fmla="*/ 109 w 105096"/>
              <a:gd name="connsiteY1-624" fmla="*/ 183669 h 184098"/>
              <a:gd name="connsiteX2-625" fmla="*/ 105015 w 105096"/>
              <a:gd name="connsiteY2-626" fmla="*/ 184098 h 184098"/>
              <a:gd name="connsiteX3-627" fmla="*/ 104273 w 105096"/>
              <a:gd name="connsiteY3-628" fmla="*/ 86448 h 184098"/>
              <a:gd name="connsiteX4-629" fmla="*/ 21538 w 105096"/>
              <a:gd name="connsiteY4-630" fmla="*/ 6195 h 184098"/>
              <a:gd name="connsiteX5-631" fmla="*/ 439 w 105096"/>
              <a:gd name="connsiteY5-632" fmla="*/ 7565 h 184098"/>
              <a:gd name="connsiteX0-633" fmla="*/ 439 w 105096"/>
              <a:gd name="connsiteY0-634" fmla="*/ 7819 h 184352"/>
              <a:gd name="connsiteX1-635" fmla="*/ 109 w 105096"/>
              <a:gd name="connsiteY1-636" fmla="*/ 183923 h 184352"/>
              <a:gd name="connsiteX2-637" fmla="*/ 105015 w 105096"/>
              <a:gd name="connsiteY2-638" fmla="*/ 184352 h 184352"/>
              <a:gd name="connsiteX3-639" fmla="*/ 104273 w 105096"/>
              <a:gd name="connsiteY3-640" fmla="*/ 86702 h 184352"/>
              <a:gd name="connsiteX4-641" fmla="*/ 21538 w 105096"/>
              <a:gd name="connsiteY4-642" fmla="*/ 6449 h 184352"/>
              <a:gd name="connsiteX5-643" fmla="*/ 439 w 105096"/>
              <a:gd name="connsiteY5-644" fmla="*/ 7819 h 184352"/>
              <a:gd name="connsiteX0-645" fmla="*/ 458 w 105115"/>
              <a:gd name="connsiteY0-646" fmla="*/ 13143 h 189676"/>
              <a:gd name="connsiteX1-647" fmla="*/ 128 w 105115"/>
              <a:gd name="connsiteY1-648" fmla="*/ 189247 h 189676"/>
              <a:gd name="connsiteX2-649" fmla="*/ 105034 w 105115"/>
              <a:gd name="connsiteY2-650" fmla="*/ 189676 h 189676"/>
              <a:gd name="connsiteX3-651" fmla="*/ 104292 w 105115"/>
              <a:gd name="connsiteY3-652" fmla="*/ 92026 h 189676"/>
              <a:gd name="connsiteX4-653" fmla="*/ 21557 w 105115"/>
              <a:gd name="connsiteY4-654" fmla="*/ 11773 h 189676"/>
              <a:gd name="connsiteX5-655" fmla="*/ 458 w 105115"/>
              <a:gd name="connsiteY5-656" fmla="*/ 13143 h 189676"/>
              <a:gd name="connsiteX0-657" fmla="*/ 319 w 105137"/>
              <a:gd name="connsiteY0-658" fmla="*/ 16802 h 185571"/>
              <a:gd name="connsiteX1-659" fmla="*/ 150 w 105137"/>
              <a:gd name="connsiteY1-660" fmla="*/ 185142 h 185571"/>
              <a:gd name="connsiteX2-661" fmla="*/ 105056 w 105137"/>
              <a:gd name="connsiteY2-662" fmla="*/ 185571 h 185571"/>
              <a:gd name="connsiteX3-663" fmla="*/ 104314 w 105137"/>
              <a:gd name="connsiteY3-664" fmla="*/ 87921 h 185571"/>
              <a:gd name="connsiteX4-665" fmla="*/ 21579 w 105137"/>
              <a:gd name="connsiteY4-666" fmla="*/ 7668 h 185571"/>
              <a:gd name="connsiteX5-667" fmla="*/ 319 w 105137"/>
              <a:gd name="connsiteY5-668" fmla="*/ 16802 h 185571"/>
              <a:gd name="connsiteX0-669" fmla="*/ 319 w 105137"/>
              <a:gd name="connsiteY0-670" fmla="*/ 16802 h 185571"/>
              <a:gd name="connsiteX1-671" fmla="*/ 150 w 105137"/>
              <a:gd name="connsiteY1-672" fmla="*/ 185142 h 185571"/>
              <a:gd name="connsiteX2-673" fmla="*/ 105056 w 105137"/>
              <a:gd name="connsiteY2-674" fmla="*/ 185571 h 185571"/>
              <a:gd name="connsiteX3-675" fmla="*/ 104314 w 105137"/>
              <a:gd name="connsiteY3-676" fmla="*/ 87921 h 185571"/>
              <a:gd name="connsiteX4-677" fmla="*/ 21579 w 105137"/>
              <a:gd name="connsiteY4-678" fmla="*/ 7668 h 185571"/>
              <a:gd name="connsiteX5-679" fmla="*/ 319 w 105137"/>
              <a:gd name="connsiteY5-680" fmla="*/ 16802 h 185571"/>
              <a:gd name="connsiteX0-681" fmla="*/ 319 w 105137"/>
              <a:gd name="connsiteY0-682" fmla="*/ 15434 h 184203"/>
              <a:gd name="connsiteX1-683" fmla="*/ 150 w 105137"/>
              <a:gd name="connsiteY1-684" fmla="*/ 183774 h 184203"/>
              <a:gd name="connsiteX2-685" fmla="*/ 105056 w 105137"/>
              <a:gd name="connsiteY2-686" fmla="*/ 184203 h 184203"/>
              <a:gd name="connsiteX3-687" fmla="*/ 104314 w 105137"/>
              <a:gd name="connsiteY3-688" fmla="*/ 86553 h 184203"/>
              <a:gd name="connsiteX4-689" fmla="*/ 21579 w 105137"/>
              <a:gd name="connsiteY4-690" fmla="*/ 6300 h 184203"/>
              <a:gd name="connsiteX5-691" fmla="*/ 319 w 105137"/>
              <a:gd name="connsiteY5-692" fmla="*/ 15434 h 184203"/>
              <a:gd name="connsiteX0-693" fmla="*/ 49 w 105229"/>
              <a:gd name="connsiteY0-694" fmla="*/ 16801 h 185570"/>
              <a:gd name="connsiteX1-695" fmla="*/ 242 w 105229"/>
              <a:gd name="connsiteY1-696" fmla="*/ 185141 h 185570"/>
              <a:gd name="connsiteX2-697" fmla="*/ 105148 w 105229"/>
              <a:gd name="connsiteY2-698" fmla="*/ 185570 h 185570"/>
              <a:gd name="connsiteX3-699" fmla="*/ 104406 w 105229"/>
              <a:gd name="connsiteY3-700" fmla="*/ 87920 h 185570"/>
              <a:gd name="connsiteX4-701" fmla="*/ 21671 w 105229"/>
              <a:gd name="connsiteY4-702" fmla="*/ 7667 h 185570"/>
              <a:gd name="connsiteX5-703" fmla="*/ 49 w 105229"/>
              <a:gd name="connsiteY5-704" fmla="*/ 16801 h 185570"/>
              <a:gd name="connsiteX0-705" fmla="*/ 85 w 105265"/>
              <a:gd name="connsiteY0-706" fmla="*/ 17211 h 185980"/>
              <a:gd name="connsiteX1-707" fmla="*/ 278 w 105265"/>
              <a:gd name="connsiteY1-708" fmla="*/ 185551 h 185980"/>
              <a:gd name="connsiteX2-709" fmla="*/ 105184 w 105265"/>
              <a:gd name="connsiteY2-710" fmla="*/ 185980 h 185980"/>
              <a:gd name="connsiteX3-711" fmla="*/ 104442 w 105265"/>
              <a:gd name="connsiteY3-712" fmla="*/ 88330 h 185980"/>
              <a:gd name="connsiteX4-713" fmla="*/ 21707 w 105265"/>
              <a:gd name="connsiteY4-714" fmla="*/ 8077 h 185980"/>
              <a:gd name="connsiteX5-715" fmla="*/ 85 w 105265"/>
              <a:gd name="connsiteY5-716" fmla="*/ 17211 h 185980"/>
              <a:gd name="connsiteX0-717" fmla="*/ 85 w 105265"/>
              <a:gd name="connsiteY0-718" fmla="*/ 17892 h 186661"/>
              <a:gd name="connsiteX1-719" fmla="*/ 278 w 105265"/>
              <a:gd name="connsiteY1-720" fmla="*/ 186232 h 186661"/>
              <a:gd name="connsiteX2-721" fmla="*/ 105184 w 105265"/>
              <a:gd name="connsiteY2-722" fmla="*/ 186661 h 186661"/>
              <a:gd name="connsiteX3-723" fmla="*/ 104442 w 105265"/>
              <a:gd name="connsiteY3-724" fmla="*/ 89011 h 186661"/>
              <a:gd name="connsiteX4-725" fmla="*/ 21707 w 105265"/>
              <a:gd name="connsiteY4-726" fmla="*/ 8758 h 186661"/>
              <a:gd name="connsiteX5-727" fmla="*/ 85 w 105265"/>
              <a:gd name="connsiteY5-728" fmla="*/ 17892 h 186661"/>
              <a:gd name="connsiteX0-729" fmla="*/ 85 w 105265"/>
              <a:gd name="connsiteY0-730" fmla="*/ 18360 h 187129"/>
              <a:gd name="connsiteX1-731" fmla="*/ 278 w 105265"/>
              <a:gd name="connsiteY1-732" fmla="*/ 186700 h 187129"/>
              <a:gd name="connsiteX2-733" fmla="*/ 105184 w 105265"/>
              <a:gd name="connsiteY2-734" fmla="*/ 187129 h 187129"/>
              <a:gd name="connsiteX3-735" fmla="*/ 104442 w 105265"/>
              <a:gd name="connsiteY3-736" fmla="*/ 89479 h 187129"/>
              <a:gd name="connsiteX4-737" fmla="*/ 21707 w 105265"/>
              <a:gd name="connsiteY4-738" fmla="*/ 9226 h 187129"/>
              <a:gd name="connsiteX5-739" fmla="*/ 85 w 105265"/>
              <a:gd name="connsiteY5-740" fmla="*/ 18360 h 187129"/>
              <a:gd name="connsiteX0-741" fmla="*/ 85 w 105265"/>
              <a:gd name="connsiteY0-742" fmla="*/ 16549 h 185318"/>
              <a:gd name="connsiteX1-743" fmla="*/ 278 w 105265"/>
              <a:gd name="connsiteY1-744" fmla="*/ 184889 h 185318"/>
              <a:gd name="connsiteX2-745" fmla="*/ 105184 w 105265"/>
              <a:gd name="connsiteY2-746" fmla="*/ 185318 h 185318"/>
              <a:gd name="connsiteX3-747" fmla="*/ 104442 w 105265"/>
              <a:gd name="connsiteY3-748" fmla="*/ 87668 h 185318"/>
              <a:gd name="connsiteX4-749" fmla="*/ 21707 w 105265"/>
              <a:gd name="connsiteY4-750" fmla="*/ 7415 h 185318"/>
              <a:gd name="connsiteX5-751" fmla="*/ 85 w 105265"/>
              <a:gd name="connsiteY5-752" fmla="*/ 16549 h 185318"/>
              <a:gd name="connsiteX0-753" fmla="*/ 1635 w 106815"/>
              <a:gd name="connsiteY0-754" fmla="*/ 18315 h 187084"/>
              <a:gd name="connsiteX1-755" fmla="*/ 1828 w 106815"/>
              <a:gd name="connsiteY1-756" fmla="*/ 186655 h 187084"/>
              <a:gd name="connsiteX2-757" fmla="*/ 106734 w 106815"/>
              <a:gd name="connsiteY2-758" fmla="*/ 187084 h 187084"/>
              <a:gd name="connsiteX3-759" fmla="*/ 105992 w 106815"/>
              <a:gd name="connsiteY3-760" fmla="*/ 89434 h 187084"/>
              <a:gd name="connsiteX4-761" fmla="*/ 23257 w 106815"/>
              <a:gd name="connsiteY4-762" fmla="*/ 11407 h 187084"/>
              <a:gd name="connsiteX5-763" fmla="*/ 1635 w 106815"/>
              <a:gd name="connsiteY5-764" fmla="*/ 18315 h 187084"/>
              <a:gd name="connsiteX0-765" fmla="*/ 7763 w 112943"/>
              <a:gd name="connsiteY0-766" fmla="*/ 2762 h 171531"/>
              <a:gd name="connsiteX1-767" fmla="*/ 7956 w 112943"/>
              <a:gd name="connsiteY1-768" fmla="*/ 171102 h 171531"/>
              <a:gd name="connsiteX2-769" fmla="*/ 112862 w 112943"/>
              <a:gd name="connsiteY2-770" fmla="*/ 171531 h 171531"/>
              <a:gd name="connsiteX3-771" fmla="*/ 112120 w 112943"/>
              <a:gd name="connsiteY3-772" fmla="*/ 73881 h 171531"/>
              <a:gd name="connsiteX4-773" fmla="*/ 7763 w 112943"/>
              <a:gd name="connsiteY4-774" fmla="*/ 2762 h 171531"/>
              <a:gd name="connsiteX0-775" fmla="*/ 18871 w 105041"/>
              <a:gd name="connsiteY0-776" fmla="*/ 3931 h 150848"/>
              <a:gd name="connsiteX1-777" fmla="*/ 54 w 105041"/>
              <a:gd name="connsiteY1-778" fmla="*/ 150419 h 150848"/>
              <a:gd name="connsiteX2-779" fmla="*/ 104960 w 105041"/>
              <a:gd name="connsiteY2-780" fmla="*/ 150848 h 150848"/>
              <a:gd name="connsiteX3-781" fmla="*/ 104218 w 105041"/>
              <a:gd name="connsiteY3-782" fmla="*/ 53198 h 150848"/>
              <a:gd name="connsiteX4-783" fmla="*/ 18871 w 105041"/>
              <a:gd name="connsiteY4-784" fmla="*/ 3931 h 150848"/>
              <a:gd name="connsiteX0-785" fmla="*/ 18871 w 105041"/>
              <a:gd name="connsiteY0-786" fmla="*/ 3931 h 150848"/>
              <a:gd name="connsiteX1-787" fmla="*/ 54 w 105041"/>
              <a:gd name="connsiteY1-788" fmla="*/ 150419 h 150848"/>
              <a:gd name="connsiteX2-789" fmla="*/ 104960 w 105041"/>
              <a:gd name="connsiteY2-790" fmla="*/ 150848 h 150848"/>
              <a:gd name="connsiteX3-791" fmla="*/ 104218 w 105041"/>
              <a:gd name="connsiteY3-792" fmla="*/ 53198 h 150848"/>
              <a:gd name="connsiteX4-793" fmla="*/ 18871 w 105041"/>
              <a:gd name="connsiteY4-794" fmla="*/ 3931 h 150848"/>
              <a:gd name="connsiteX0-795" fmla="*/ 18871 w 105041"/>
              <a:gd name="connsiteY0-796" fmla="*/ 0 h 146917"/>
              <a:gd name="connsiteX1-797" fmla="*/ 54 w 105041"/>
              <a:gd name="connsiteY1-798" fmla="*/ 146488 h 146917"/>
              <a:gd name="connsiteX2-799" fmla="*/ 104960 w 105041"/>
              <a:gd name="connsiteY2-800" fmla="*/ 146917 h 146917"/>
              <a:gd name="connsiteX3-801" fmla="*/ 104218 w 105041"/>
              <a:gd name="connsiteY3-802" fmla="*/ 49267 h 146917"/>
              <a:gd name="connsiteX4-803" fmla="*/ 18871 w 105041"/>
              <a:gd name="connsiteY4-804" fmla="*/ 0 h 146917"/>
              <a:gd name="connsiteX0-805" fmla="*/ 18871 w 105041"/>
              <a:gd name="connsiteY0-806" fmla="*/ 0 h 146917"/>
              <a:gd name="connsiteX1-807" fmla="*/ 54 w 105041"/>
              <a:gd name="connsiteY1-808" fmla="*/ 146488 h 146917"/>
              <a:gd name="connsiteX2-809" fmla="*/ 104960 w 105041"/>
              <a:gd name="connsiteY2-810" fmla="*/ 146917 h 146917"/>
              <a:gd name="connsiteX3-811" fmla="*/ 104218 w 105041"/>
              <a:gd name="connsiteY3-812" fmla="*/ 35913 h 146917"/>
              <a:gd name="connsiteX4-813" fmla="*/ 18871 w 105041"/>
              <a:gd name="connsiteY4-814" fmla="*/ 0 h 146917"/>
              <a:gd name="connsiteX0-815" fmla="*/ 18871 w 105041"/>
              <a:gd name="connsiteY0-816" fmla="*/ 0 h 146917"/>
              <a:gd name="connsiteX1-817" fmla="*/ 54 w 105041"/>
              <a:gd name="connsiteY1-818" fmla="*/ 146488 h 146917"/>
              <a:gd name="connsiteX2-819" fmla="*/ 104960 w 105041"/>
              <a:gd name="connsiteY2-820" fmla="*/ 146917 h 146917"/>
              <a:gd name="connsiteX3-821" fmla="*/ 104218 w 105041"/>
              <a:gd name="connsiteY3-822" fmla="*/ 35913 h 146917"/>
              <a:gd name="connsiteX4-823" fmla="*/ 18871 w 105041"/>
              <a:gd name="connsiteY4-824" fmla="*/ 0 h 146917"/>
              <a:gd name="connsiteX0-825" fmla="*/ 18871 w 105041"/>
              <a:gd name="connsiteY0-826" fmla="*/ 0 h 146917"/>
              <a:gd name="connsiteX1-827" fmla="*/ 54 w 105041"/>
              <a:gd name="connsiteY1-828" fmla="*/ 146488 h 146917"/>
              <a:gd name="connsiteX2-829" fmla="*/ 104960 w 105041"/>
              <a:gd name="connsiteY2-830" fmla="*/ 146917 h 146917"/>
              <a:gd name="connsiteX3-831" fmla="*/ 104218 w 105041"/>
              <a:gd name="connsiteY3-832" fmla="*/ 33485 h 146917"/>
              <a:gd name="connsiteX4-833" fmla="*/ 18871 w 105041"/>
              <a:gd name="connsiteY4-834" fmla="*/ 0 h 146917"/>
              <a:gd name="connsiteX0-835" fmla="*/ 18871 w 105041"/>
              <a:gd name="connsiteY0-836" fmla="*/ 0 h 146917"/>
              <a:gd name="connsiteX1-837" fmla="*/ 54 w 105041"/>
              <a:gd name="connsiteY1-838" fmla="*/ 146488 h 146917"/>
              <a:gd name="connsiteX2-839" fmla="*/ 104960 w 105041"/>
              <a:gd name="connsiteY2-840" fmla="*/ 146917 h 146917"/>
              <a:gd name="connsiteX3-841" fmla="*/ 104218 w 105041"/>
              <a:gd name="connsiteY3-842" fmla="*/ 33485 h 146917"/>
              <a:gd name="connsiteX4-843" fmla="*/ 18871 w 105041"/>
              <a:gd name="connsiteY4-844" fmla="*/ 0 h 146917"/>
              <a:gd name="connsiteX0-845" fmla="*/ 15297 w 105269"/>
              <a:gd name="connsiteY0-846" fmla="*/ 0 h 146917"/>
              <a:gd name="connsiteX1-847" fmla="*/ 282 w 105269"/>
              <a:gd name="connsiteY1-848" fmla="*/ 146488 h 146917"/>
              <a:gd name="connsiteX2-849" fmla="*/ 105188 w 105269"/>
              <a:gd name="connsiteY2-850" fmla="*/ 146917 h 146917"/>
              <a:gd name="connsiteX3-851" fmla="*/ 104446 w 105269"/>
              <a:gd name="connsiteY3-852" fmla="*/ 33485 h 146917"/>
              <a:gd name="connsiteX4-853" fmla="*/ 15297 w 105269"/>
              <a:gd name="connsiteY4-854" fmla="*/ 0 h 146917"/>
              <a:gd name="connsiteX0-855" fmla="*/ 15297 w 105269"/>
              <a:gd name="connsiteY0-856" fmla="*/ 0 h 146917"/>
              <a:gd name="connsiteX1-857" fmla="*/ 282 w 105269"/>
              <a:gd name="connsiteY1-858" fmla="*/ 146488 h 146917"/>
              <a:gd name="connsiteX2-859" fmla="*/ 105188 w 105269"/>
              <a:gd name="connsiteY2-860" fmla="*/ 146917 h 146917"/>
              <a:gd name="connsiteX3-861" fmla="*/ 104446 w 105269"/>
              <a:gd name="connsiteY3-862" fmla="*/ 33485 h 146917"/>
              <a:gd name="connsiteX4-863" fmla="*/ 15297 w 105269"/>
              <a:gd name="connsiteY4-864" fmla="*/ 0 h 146917"/>
              <a:gd name="connsiteX0-865" fmla="*/ 15025 w 104997"/>
              <a:gd name="connsiteY0-866" fmla="*/ 0 h 146917"/>
              <a:gd name="connsiteX1-867" fmla="*/ 10 w 104997"/>
              <a:gd name="connsiteY1-868" fmla="*/ 146488 h 146917"/>
              <a:gd name="connsiteX2-869" fmla="*/ 104916 w 104997"/>
              <a:gd name="connsiteY2-870" fmla="*/ 146917 h 146917"/>
              <a:gd name="connsiteX3-871" fmla="*/ 104174 w 104997"/>
              <a:gd name="connsiteY3-872" fmla="*/ 33485 h 146917"/>
              <a:gd name="connsiteX4-873" fmla="*/ 15025 w 104997"/>
              <a:gd name="connsiteY4-874" fmla="*/ 0 h 146917"/>
              <a:gd name="connsiteX0-875" fmla="*/ 27 w 89999"/>
              <a:gd name="connsiteY0-876" fmla="*/ 0 h 146917"/>
              <a:gd name="connsiteX1-877" fmla="*/ 1804 w 89999"/>
              <a:gd name="connsiteY1-878" fmla="*/ 136776 h 146917"/>
              <a:gd name="connsiteX2-879" fmla="*/ 89918 w 89999"/>
              <a:gd name="connsiteY2-880" fmla="*/ 146917 h 146917"/>
              <a:gd name="connsiteX3-881" fmla="*/ 89176 w 89999"/>
              <a:gd name="connsiteY3-882" fmla="*/ 33485 h 146917"/>
              <a:gd name="connsiteX4-883" fmla="*/ 27 w 89999"/>
              <a:gd name="connsiteY4-884" fmla="*/ 0 h 146917"/>
              <a:gd name="connsiteX0-885" fmla="*/ 27 w 90294"/>
              <a:gd name="connsiteY0-886" fmla="*/ 0 h 136800"/>
              <a:gd name="connsiteX1-887" fmla="*/ 1804 w 90294"/>
              <a:gd name="connsiteY1-888" fmla="*/ 136776 h 136800"/>
              <a:gd name="connsiteX2-889" fmla="*/ 90235 w 90294"/>
              <a:gd name="connsiteY2-890" fmla="*/ 136800 h 136800"/>
              <a:gd name="connsiteX3-891" fmla="*/ 89176 w 90294"/>
              <a:gd name="connsiteY3-892" fmla="*/ 33485 h 136800"/>
              <a:gd name="connsiteX4-893" fmla="*/ 27 w 90294"/>
              <a:gd name="connsiteY4-894" fmla="*/ 0 h 136800"/>
              <a:gd name="connsiteX0-895" fmla="*/ 27 w 90294"/>
              <a:gd name="connsiteY0-896" fmla="*/ 4325 h 141125"/>
              <a:gd name="connsiteX1-897" fmla="*/ 1804 w 90294"/>
              <a:gd name="connsiteY1-898" fmla="*/ 141101 h 141125"/>
              <a:gd name="connsiteX2-899" fmla="*/ 90235 w 90294"/>
              <a:gd name="connsiteY2-900" fmla="*/ 141125 h 141125"/>
              <a:gd name="connsiteX3-901" fmla="*/ 89176 w 90294"/>
              <a:gd name="connsiteY3-902" fmla="*/ 37810 h 141125"/>
              <a:gd name="connsiteX4-903" fmla="*/ 80417 w 90294"/>
              <a:gd name="connsiteY4-904" fmla="*/ 34493 h 141125"/>
              <a:gd name="connsiteX5-905" fmla="*/ 27 w 90294"/>
              <a:gd name="connsiteY5-906" fmla="*/ 4325 h 141125"/>
              <a:gd name="connsiteX0-907" fmla="*/ 27 w 90309"/>
              <a:gd name="connsiteY0-908" fmla="*/ 4325 h 141125"/>
              <a:gd name="connsiteX1-909" fmla="*/ 1804 w 90309"/>
              <a:gd name="connsiteY1-910" fmla="*/ 141101 h 141125"/>
              <a:gd name="connsiteX2-911" fmla="*/ 90235 w 90309"/>
              <a:gd name="connsiteY2-912" fmla="*/ 141125 h 141125"/>
              <a:gd name="connsiteX3-913" fmla="*/ 89414 w 90309"/>
              <a:gd name="connsiteY3-914" fmla="*/ 44942 h 141125"/>
              <a:gd name="connsiteX4-915" fmla="*/ 80417 w 90309"/>
              <a:gd name="connsiteY4-916" fmla="*/ 34493 h 141125"/>
              <a:gd name="connsiteX5-917" fmla="*/ 27 w 90309"/>
              <a:gd name="connsiteY5-918" fmla="*/ 4325 h 141125"/>
              <a:gd name="connsiteX0-919" fmla="*/ 27 w 90565"/>
              <a:gd name="connsiteY0-920" fmla="*/ 4325 h 141125"/>
              <a:gd name="connsiteX1-921" fmla="*/ 1804 w 90565"/>
              <a:gd name="connsiteY1-922" fmla="*/ 141101 h 141125"/>
              <a:gd name="connsiteX2-923" fmla="*/ 90235 w 90565"/>
              <a:gd name="connsiteY2-924" fmla="*/ 141125 h 141125"/>
              <a:gd name="connsiteX3-925" fmla="*/ 89414 w 90565"/>
              <a:gd name="connsiteY3-926" fmla="*/ 44942 h 141125"/>
              <a:gd name="connsiteX4-927" fmla="*/ 80417 w 90565"/>
              <a:gd name="connsiteY4-928" fmla="*/ 34493 h 141125"/>
              <a:gd name="connsiteX5-929" fmla="*/ 27 w 90565"/>
              <a:gd name="connsiteY5-930" fmla="*/ 4325 h 141125"/>
              <a:gd name="connsiteX0-931" fmla="*/ 27 w 90565"/>
              <a:gd name="connsiteY0-932" fmla="*/ 4325 h 141125"/>
              <a:gd name="connsiteX1-933" fmla="*/ 1804 w 90565"/>
              <a:gd name="connsiteY1-934" fmla="*/ 141101 h 141125"/>
              <a:gd name="connsiteX2-935" fmla="*/ 90235 w 90565"/>
              <a:gd name="connsiteY2-936" fmla="*/ 141125 h 141125"/>
              <a:gd name="connsiteX3-937" fmla="*/ 89414 w 90565"/>
              <a:gd name="connsiteY3-938" fmla="*/ 52074 h 141125"/>
              <a:gd name="connsiteX4-939" fmla="*/ 80417 w 90565"/>
              <a:gd name="connsiteY4-940" fmla="*/ 34493 h 141125"/>
              <a:gd name="connsiteX5-941" fmla="*/ 27 w 90565"/>
              <a:gd name="connsiteY5-942" fmla="*/ 4325 h 141125"/>
              <a:gd name="connsiteX0-943" fmla="*/ 27 w 90376"/>
              <a:gd name="connsiteY0-944" fmla="*/ 4422 h 141222"/>
              <a:gd name="connsiteX1-945" fmla="*/ 1804 w 90376"/>
              <a:gd name="connsiteY1-946" fmla="*/ 141198 h 141222"/>
              <a:gd name="connsiteX2-947" fmla="*/ 90235 w 90376"/>
              <a:gd name="connsiteY2-948" fmla="*/ 141222 h 141222"/>
              <a:gd name="connsiteX3-949" fmla="*/ 89414 w 90376"/>
              <a:gd name="connsiteY3-950" fmla="*/ 52171 h 141222"/>
              <a:gd name="connsiteX4-951" fmla="*/ 79942 w 90376"/>
              <a:gd name="connsiteY4-952" fmla="*/ 33376 h 141222"/>
              <a:gd name="connsiteX5-953" fmla="*/ 27 w 90376"/>
              <a:gd name="connsiteY5-954" fmla="*/ 4422 h 141222"/>
              <a:gd name="connsiteX0-955" fmla="*/ 27 w 90376"/>
              <a:gd name="connsiteY0-956" fmla="*/ 4540 h 141340"/>
              <a:gd name="connsiteX1-957" fmla="*/ 1804 w 90376"/>
              <a:gd name="connsiteY1-958" fmla="*/ 141316 h 141340"/>
              <a:gd name="connsiteX2-959" fmla="*/ 90235 w 90376"/>
              <a:gd name="connsiteY2-960" fmla="*/ 141340 h 141340"/>
              <a:gd name="connsiteX3-961" fmla="*/ 89414 w 90376"/>
              <a:gd name="connsiteY3-962" fmla="*/ 52289 h 141340"/>
              <a:gd name="connsiteX4-963" fmla="*/ 79942 w 90376"/>
              <a:gd name="connsiteY4-964" fmla="*/ 33494 h 141340"/>
              <a:gd name="connsiteX5-965" fmla="*/ 27 w 90376"/>
              <a:gd name="connsiteY5-966" fmla="*/ 4540 h 141340"/>
              <a:gd name="connsiteX0-967" fmla="*/ 27 w 90309"/>
              <a:gd name="connsiteY0-968" fmla="*/ 4540 h 141340"/>
              <a:gd name="connsiteX1-969" fmla="*/ 1804 w 90309"/>
              <a:gd name="connsiteY1-970" fmla="*/ 141316 h 141340"/>
              <a:gd name="connsiteX2-971" fmla="*/ 90235 w 90309"/>
              <a:gd name="connsiteY2-972" fmla="*/ 141340 h 141340"/>
              <a:gd name="connsiteX3-973" fmla="*/ 89414 w 90309"/>
              <a:gd name="connsiteY3-974" fmla="*/ 52289 h 141340"/>
              <a:gd name="connsiteX4-975" fmla="*/ 79942 w 90309"/>
              <a:gd name="connsiteY4-976" fmla="*/ 33494 h 141340"/>
              <a:gd name="connsiteX5-977" fmla="*/ 27 w 90309"/>
              <a:gd name="connsiteY5-978" fmla="*/ 4540 h 141340"/>
              <a:gd name="connsiteX0-979" fmla="*/ 27 w 90309"/>
              <a:gd name="connsiteY0-980" fmla="*/ 4493 h 141293"/>
              <a:gd name="connsiteX1-981" fmla="*/ 1804 w 90309"/>
              <a:gd name="connsiteY1-982" fmla="*/ 141269 h 141293"/>
              <a:gd name="connsiteX2-983" fmla="*/ 90235 w 90309"/>
              <a:gd name="connsiteY2-984" fmla="*/ 141293 h 141293"/>
              <a:gd name="connsiteX3-985" fmla="*/ 89414 w 90309"/>
              <a:gd name="connsiteY3-986" fmla="*/ 52242 h 141293"/>
              <a:gd name="connsiteX4-987" fmla="*/ 79942 w 90309"/>
              <a:gd name="connsiteY4-988" fmla="*/ 33447 h 141293"/>
              <a:gd name="connsiteX5-989" fmla="*/ 27 w 90309"/>
              <a:gd name="connsiteY5-990" fmla="*/ 4493 h 141293"/>
              <a:gd name="connsiteX0-991" fmla="*/ 27 w 90309"/>
              <a:gd name="connsiteY0-992" fmla="*/ 0 h 136800"/>
              <a:gd name="connsiteX1-993" fmla="*/ 1804 w 90309"/>
              <a:gd name="connsiteY1-994" fmla="*/ 136776 h 136800"/>
              <a:gd name="connsiteX2-995" fmla="*/ 90235 w 90309"/>
              <a:gd name="connsiteY2-996" fmla="*/ 136800 h 136800"/>
              <a:gd name="connsiteX3-997" fmla="*/ 89414 w 90309"/>
              <a:gd name="connsiteY3-998" fmla="*/ 47749 h 136800"/>
              <a:gd name="connsiteX4-999" fmla="*/ 79942 w 90309"/>
              <a:gd name="connsiteY4-1000" fmla="*/ 28954 h 136800"/>
              <a:gd name="connsiteX5-1001" fmla="*/ 27 w 90309"/>
              <a:gd name="connsiteY5-1002" fmla="*/ 0 h 136800"/>
              <a:gd name="connsiteX0-1003" fmla="*/ 27 w 90309"/>
              <a:gd name="connsiteY0-1004" fmla="*/ 0 h 136800"/>
              <a:gd name="connsiteX1-1005" fmla="*/ 1804 w 90309"/>
              <a:gd name="connsiteY1-1006" fmla="*/ 136776 h 136800"/>
              <a:gd name="connsiteX2-1007" fmla="*/ 90235 w 90309"/>
              <a:gd name="connsiteY2-1008" fmla="*/ 136800 h 136800"/>
              <a:gd name="connsiteX3-1009" fmla="*/ 89414 w 90309"/>
              <a:gd name="connsiteY3-1010" fmla="*/ 47749 h 136800"/>
              <a:gd name="connsiteX4-1011" fmla="*/ 70437 w 90309"/>
              <a:gd name="connsiteY4-1012" fmla="*/ 25615 h 136800"/>
              <a:gd name="connsiteX5-1013" fmla="*/ 27 w 90309"/>
              <a:gd name="connsiteY5-1014" fmla="*/ 0 h 136800"/>
              <a:gd name="connsiteX0-1015" fmla="*/ 27 w 90309"/>
              <a:gd name="connsiteY0-1016" fmla="*/ 0 h 136800"/>
              <a:gd name="connsiteX1-1017" fmla="*/ 1804 w 90309"/>
              <a:gd name="connsiteY1-1018" fmla="*/ 136776 h 136800"/>
              <a:gd name="connsiteX2-1019" fmla="*/ 90235 w 90309"/>
              <a:gd name="connsiteY2-1020" fmla="*/ 136800 h 136800"/>
              <a:gd name="connsiteX3-1021" fmla="*/ 89414 w 90309"/>
              <a:gd name="connsiteY3-1022" fmla="*/ 47749 h 136800"/>
              <a:gd name="connsiteX4-1023" fmla="*/ 70437 w 90309"/>
              <a:gd name="connsiteY4-1024" fmla="*/ 25615 h 136800"/>
              <a:gd name="connsiteX5-1025" fmla="*/ 27 w 90309"/>
              <a:gd name="connsiteY5-1026" fmla="*/ 0 h 136800"/>
              <a:gd name="connsiteX0-1027" fmla="*/ 27 w 90309"/>
              <a:gd name="connsiteY0-1028" fmla="*/ 0 h 136800"/>
              <a:gd name="connsiteX1-1029" fmla="*/ 1804 w 90309"/>
              <a:gd name="connsiteY1-1030" fmla="*/ 136776 h 136800"/>
              <a:gd name="connsiteX2-1031" fmla="*/ 90235 w 90309"/>
              <a:gd name="connsiteY2-1032" fmla="*/ 136800 h 136800"/>
              <a:gd name="connsiteX3-1033" fmla="*/ 89414 w 90309"/>
              <a:gd name="connsiteY3-1034" fmla="*/ 47749 h 136800"/>
              <a:gd name="connsiteX4-1035" fmla="*/ 74239 w 90309"/>
              <a:gd name="connsiteY4-1036" fmla="*/ 28043 h 136800"/>
              <a:gd name="connsiteX5-1037" fmla="*/ 27 w 90309"/>
              <a:gd name="connsiteY5-1038" fmla="*/ 0 h 136800"/>
              <a:gd name="connsiteX0-1039" fmla="*/ 27 w 90309"/>
              <a:gd name="connsiteY0-1040" fmla="*/ 0 h 136800"/>
              <a:gd name="connsiteX1-1041" fmla="*/ 1804 w 90309"/>
              <a:gd name="connsiteY1-1042" fmla="*/ 136776 h 136800"/>
              <a:gd name="connsiteX2-1043" fmla="*/ 90235 w 90309"/>
              <a:gd name="connsiteY2-1044" fmla="*/ 136800 h 136800"/>
              <a:gd name="connsiteX3-1045" fmla="*/ 89414 w 90309"/>
              <a:gd name="connsiteY3-1046" fmla="*/ 47749 h 136800"/>
              <a:gd name="connsiteX4-1047" fmla="*/ 74239 w 90309"/>
              <a:gd name="connsiteY4-1048" fmla="*/ 28043 h 136800"/>
              <a:gd name="connsiteX5-1049" fmla="*/ 27 w 90309"/>
              <a:gd name="connsiteY5-1050" fmla="*/ 0 h 136800"/>
              <a:gd name="connsiteX0-1051" fmla="*/ 27 w 90283"/>
              <a:gd name="connsiteY0-1052" fmla="*/ 0 h 136800"/>
              <a:gd name="connsiteX1-1053" fmla="*/ 1804 w 90283"/>
              <a:gd name="connsiteY1-1054" fmla="*/ 136776 h 136800"/>
              <a:gd name="connsiteX2-1055" fmla="*/ 90235 w 90283"/>
              <a:gd name="connsiteY2-1056" fmla="*/ 136800 h 136800"/>
              <a:gd name="connsiteX3-1057" fmla="*/ 88939 w 90283"/>
              <a:gd name="connsiteY3-1058" fmla="*/ 42134 h 136800"/>
              <a:gd name="connsiteX4-1059" fmla="*/ 74239 w 90283"/>
              <a:gd name="connsiteY4-1060" fmla="*/ 28043 h 136800"/>
              <a:gd name="connsiteX5-1061" fmla="*/ 27 w 90283"/>
              <a:gd name="connsiteY5-1062" fmla="*/ 0 h 136800"/>
              <a:gd name="connsiteX0-1063" fmla="*/ 27 w 90283"/>
              <a:gd name="connsiteY0-1064" fmla="*/ 0 h 136800"/>
              <a:gd name="connsiteX1-1065" fmla="*/ 1804 w 90283"/>
              <a:gd name="connsiteY1-1066" fmla="*/ 136776 h 136800"/>
              <a:gd name="connsiteX2-1067" fmla="*/ 90235 w 90283"/>
              <a:gd name="connsiteY2-1068" fmla="*/ 136800 h 136800"/>
              <a:gd name="connsiteX3-1069" fmla="*/ 88939 w 90283"/>
              <a:gd name="connsiteY3-1070" fmla="*/ 42134 h 136800"/>
              <a:gd name="connsiteX4-1071" fmla="*/ 74239 w 90283"/>
              <a:gd name="connsiteY4-1072" fmla="*/ 28043 h 136800"/>
              <a:gd name="connsiteX5-1073" fmla="*/ 27 w 90283"/>
              <a:gd name="connsiteY5-1074" fmla="*/ 0 h 136800"/>
              <a:gd name="connsiteX0-1075" fmla="*/ 27 w 90335"/>
              <a:gd name="connsiteY0-1076" fmla="*/ 0 h 136800"/>
              <a:gd name="connsiteX1-1077" fmla="*/ 1804 w 90335"/>
              <a:gd name="connsiteY1-1078" fmla="*/ 136776 h 136800"/>
              <a:gd name="connsiteX2-1079" fmla="*/ 90235 w 90335"/>
              <a:gd name="connsiteY2-1080" fmla="*/ 136800 h 136800"/>
              <a:gd name="connsiteX3-1081" fmla="*/ 89652 w 90335"/>
              <a:gd name="connsiteY3-1082" fmla="*/ 42134 h 136800"/>
              <a:gd name="connsiteX4-1083" fmla="*/ 74239 w 90335"/>
              <a:gd name="connsiteY4-1084" fmla="*/ 28043 h 136800"/>
              <a:gd name="connsiteX5-1085" fmla="*/ 27 w 90335"/>
              <a:gd name="connsiteY5-1086" fmla="*/ 0 h 136800"/>
              <a:gd name="connsiteX0-1087" fmla="*/ 27 w 90383"/>
              <a:gd name="connsiteY0-1088" fmla="*/ 0 h 136800"/>
              <a:gd name="connsiteX1-1089" fmla="*/ 1804 w 90383"/>
              <a:gd name="connsiteY1-1090" fmla="*/ 136776 h 136800"/>
              <a:gd name="connsiteX2-1091" fmla="*/ 90235 w 90383"/>
              <a:gd name="connsiteY2-1092" fmla="*/ 136800 h 136800"/>
              <a:gd name="connsiteX3-1093" fmla="*/ 89890 w 90383"/>
              <a:gd name="connsiteY3-1094" fmla="*/ 48963 h 136800"/>
              <a:gd name="connsiteX4-1095" fmla="*/ 74239 w 90383"/>
              <a:gd name="connsiteY4-1096" fmla="*/ 28043 h 136800"/>
              <a:gd name="connsiteX5-1097" fmla="*/ 27 w 90383"/>
              <a:gd name="connsiteY5-1098" fmla="*/ 0 h 136800"/>
              <a:gd name="connsiteX0-1099" fmla="*/ 27 w 90383"/>
              <a:gd name="connsiteY0-1100" fmla="*/ 0 h 136800"/>
              <a:gd name="connsiteX1-1101" fmla="*/ 1804 w 90383"/>
              <a:gd name="connsiteY1-1102" fmla="*/ 136776 h 136800"/>
              <a:gd name="connsiteX2-1103" fmla="*/ 90235 w 90383"/>
              <a:gd name="connsiteY2-1104" fmla="*/ 136800 h 136800"/>
              <a:gd name="connsiteX3-1105" fmla="*/ 89890 w 90383"/>
              <a:gd name="connsiteY3-1106" fmla="*/ 48963 h 136800"/>
              <a:gd name="connsiteX4-1107" fmla="*/ 74239 w 90383"/>
              <a:gd name="connsiteY4-1108" fmla="*/ 28043 h 136800"/>
              <a:gd name="connsiteX5-1109" fmla="*/ 27 w 90383"/>
              <a:gd name="connsiteY5-1110" fmla="*/ 0 h 136800"/>
              <a:gd name="connsiteX0-1111" fmla="*/ 27 w 90383"/>
              <a:gd name="connsiteY0-1112" fmla="*/ 0 h 136800"/>
              <a:gd name="connsiteX1-1113" fmla="*/ 1804 w 90383"/>
              <a:gd name="connsiteY1-1114" fmla="*/ 136776 h 136800"/>
              <a:gd name="connsiteX2-1115" fmla="*/ 90235 w 90383"/>
              <a:gd name="connsiteY2-1116" fmla="*/ 136800 h 136800"/>
              <a:gd name="connsiteX3-1117" fmla="*/ 89890 w 90383"/>
              <a:gd name="connsiteY3-1118" fmla="*/ 48963 h 136800"/>
              <a:gd name="connsiteX4-1119" fmla="*/ 76615 w 90383"/>
              <a:gd name="connsiteY4-1120" fmla="*/ 28195 h 136800"/>
              <a:gd name="connsiteX5-1121" fmla="*/ 27 w 90383"/>
              <a:gd name="connsiteY5-1122" fmla="*/ 0 h 136800"/>
              <a:gd name="connsiteX0-1123" fmla="*/ 27 w 90383"/>
              <a:gd name="connsiteY0-1124" fmla="*/ 0 h 136800"/>
              <a:gd name="connsiteX1-1125" fmla="*/ 1804 w 90383"/>
              <a:gd name="connsiteY1-1126" fmla="*/ 136776 h 136800"/>
              <a:gd name="connsiteX2-1127" fmla="*/ 90235 w 90383"/>
              <a:gd name="connsiteY2-1128" fmla="*/ 136800 h 136800"/>
              <a:gd name="connsiteX3-1129" fmla="*/ 89890 w 90383"/>
              <a:gd name="connsiteY3-1130" fmla="*/ 48963 h 136800"/>
              <a:gd name="connsiteX4-1131" fmla="*/ 76615 w 90383"/>
              <a:gd name="connsiteY4-1132" fmla="*/ 28195 h 136800"/>
              <a:gd name="connsiteX5-1133" fmla="*/ 27 w 90383"/>
              <a:gd name="connsiteY5-1134" fmla="*/ 0 h 136800"/>
              <a:gd name="connsiteX0-1135" fmla="*/ 27 w 90383"/>
              <a:gd name="connsiteY0-1136" fmla="*/ 0 h 136800"/>
              <a:gd name="connsiteX1-1137" fmla="*/ 1804 w 90383"/>
              <a:gd name="connsiteY1-1138" fmla="*/ 136776 h 136800"/>
              <a:gd name="connsiteX2-1139" fmla="*/ 90235 w 90383"/>
              <a:gd name="connsiteY2-1140" fmla="*/ 136800 h 136800"/>
              <a:gd name="connsiteX3-1141" fmla="*/ 89890 w 90383"/>
              <a:gd name="connsiteY3-1142" fmla="*/ 48963 h 136800"/>
              <a:gd name="connsiteX4-1143" fmla="*/ 76615 w 90383"/>
              <a:gd name="connsiteY4-1144" fmla="*/ 28195 h 136800"/>
              <a:gd name="connsiteX5-1145" fmla="*/ 27 w 90383"/>
              <a:gd name="connsiteY5-1146" fmla="*/ 0 h 136800"/>
              <a:gd name="connsiteX0-1147" fmla="*/ 27 w 90383"/>
              <a:gd name="connsiteY0-1148" fmla="*/ 0 h 136800"/>
              <a:gd name="connsiteX1-1149" fmla="*/ 1804 w 90383"/>
              <a:gd name="connsiteY1-1150" fmla="*/ 136776 h 136800"/>
              <a:gd name="connsiteX2-1151" fmla="*/ 90235 w 90383"/>
              <a:gd name="connsiteY2-1152" fmla="*/ 136800 h 136800"/>
              <a:gd name="connsiteX3-1153" fmla="*/ 89890 w 90383"/>
              <a:gd name="connsiteY3-1154" fmla="*/ 48963 h 136800"/>
              <a:gd name="connsiteX4-1155" fmla="*/ 76615 w 90383"/>
              <a:gd name="connsiteY4-1156" fmla="*/ 28195 h 136800"/>
              <a:gd name="connsiteX5-1157" fmla="*/ 27 w 90383"/>
              <a:gd name="connsiteY5-1158" fmla="*/ 0 h 136800"/>
              <a:gd name="connsiteX0-1159" fmla="*/ 27 w 90383"/>
              <a:gd name="connsiteY0-1160" fmla="*/ 0 h 136800"/>
              <a:gd name="connsiteX1-1161" fmla="*/ 1804 w 90383"/>
              <a:gd name="connsiteY1-1162" fmla="*/ 136776 h 136800"/>
              <a:gd name="connsiteX2-1163" fmla="*/ 90235 w 90383"/>
              <a:gd name="connsiteY2-1164" fmla="*/ 136800 h 136800"/>
              <a:gd name="connsiteX3-1165" fmla="*/ 89890 w 90383"/>
              <a:gd name="connsiteY3-1166" fmla="*/ 48963 h 136800"/>
              <a:gd name="connsiteX4-1167" fmla="*/ 76615 w 90383"/>
              <a:gd name="connsiteY4-1168" fmla="*/ 28195 h 136800"/>
              <a:gd name="connsiteX5-1169" fmla="*/ 27 w 90383"/>
              <a:gd name="connsiteY5-1170" fmla="*/ 0 h 136800"/>
              <a:gd name="connsiteX0-1171" fmla="*/ 27 w 90383"/>
              <a:gd name="connsiteY0-1172" fmla="*/ 0 h 136800"/>
              <a:gd name="connsiteX1-1173" fmla="*/ 1804 w 90383"/>
              <a:gd name="connsiteY1-1174" fmla="*/ 136776 h 136800"/>
              <a:gd name="connsiteX2-1175" fmla="*/ 90235 w 90383"/>
              <a:gd name="connsiteY2-1176" fmla="*/ 136800 h 136800"/>
              <a:gd name="connsiteX3-1177" fmla="*/ 89890 w 90383"/>
              <a:gd name="connsiteY3-1178" fmla="*/ 48963 h 136800"/>
              <a:gd name="connsiteX4-1179" fmla="*/ 76615 w 90383"/>
              <a:gd name="connsiteY4-1180" fmla="*/ 28195 h 136800"/>
              <a:gd name="connsiteX5-1181" fmla="*/ 27 w 90383"/>
              <a:gd name="connsiteY5-1182" fmla="*/ 0 h 136800"/>
              <a:gd name="connsiteX0-1183" fmla="*/ 27 w 91647"/>
              <a:gd name="connsiteY0-1184" fmla="*/ 0 h 136800"/>
              <a:gd name="connsiteX1-1185" fmla="*/ 1804 w 91647"/>
              <a:gd name="connsiteY1-1186" fmla="*/ 136776 h 136800"/>
              <a:gd name="connsiteX2-1187" fmla="*/ 90235 w 91647"/>
              <a:gd name="connsiteY2-1188" fmla="*/ 136800 h 136800"/>
              <a:gd name="connsiteX3-1189" fmla="*/ 91553 w 91647"/>
              <a:gd name="connsiteY3-1190" fmla="*/ 49418 h 136800"/>
              <a:gd name="connsiteX4-1191" fmla="*/ 76615 w 91647"/>
              <a:gd name="connsiteY4-1192" fmla="*/ 28195 h 136800"/>
              <a:gd name="connsiteX5-1193" fmla="*/ 27 w 91647"/>
              <a:gd name="connsiteY5-1194" fmla="*/ 0 h 136800"/>
              <a:gd name="connsiteX0-1195" fmla="*/ 27 w 92236"/>
              <a:gd name="connsiteY0-1196" fmla="*/ 0 h 136952"/>
              <a:gd name="connsiteX1-1197" fmla="*/ 1804 w 92236"/>
              <a:gd name="connsiteY1-1198" fmla="*/ 136776 h 136952"/>
              <a:gd name="connsiteX2-1199" fmla="*/ 92136 w 92236"/>
              <a:gd name="connsiteY2-1200" fmla="*/ 136952 h 136952"/>
              <a:gd name="connsiteX3-1201" fmla="*/ 91553 w 92236"/>
              <a:gd name="connsiteY3-1202" fmla="*/ 49418 h 136952"/>
              <a:gd name="connsiteX4-1203" fmla="*/ 76615 w 92236"/>
              <a:gd name="connsiteY4-1204" fmla="*/ 28195 h 136952"/>
              <a:gd name="connsiteX5-1205" fmla="*/ 27 w 92236"/>
              <a:gd name="connsiteY5-1206" fmla="*/ 0 h 13695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92236" h="136952">
                <a:moveTo>
                  <a:pt x="27" y="0"/>
                </a:moveTo>
                <a:cubicBezTo>
                  <a:pt x="-225" y="21465"/>
                  <a:pt x="1367" y="108375"/>
                  <a:pt x="1804" y="136776"/>
                </a:cubicBezTo>
                <a:lnTo>
                  <a:pt x="92136" y="136952"/>
                </a:lnTo>
                <a:cubicBezTo>
                  <a:pt x="92429" y="115019"/>
                  <a:pt x="92037" y="74463"/>
                  <a:pt x="91553" y="49418"/>
                </a:cubicBezTo>
                <a:cubicBezTo>
                  <a:pt x="91105" y="37565"/>
                  <a:pt x="91869" y="36431"/>
                  <a:pt x="76615" y="28195"/>
                </a:cubicBezTo>
                <a:cubicBezTo>
                  <a:pt x="61361" y="19959"/>
                  <a:pt x="25556" y="9398"/>
                  <a:pt x="27" y="0"/>
                </a:cubicBezTo>
                <a:close/>
              </a:path>
            </a:pathLst>
          </a:custGeom>
          <a:gradFill>
            <a:gsLst>
              <a:gs pos="0">
                <a:srgbClr val="FD9F02">
                  <a:alpha val="50000"/>
                </a:srgbClr>
              </a:gs>
              <a:gs pos="100000">
                <a:srgbClr val="FD9F02">
                  <a:alpha val="70000"/>
                </a:srgb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形状 35"/>
          <p:cNvSpPr/>
          <p:nvPr userDrawn="1"/>
        </p:nvSpPr>
        <p:spPr>
          <a:xfrm flipH="1">
            <a:off x="10349651" y="6247256"/>
            <a:ext cx="1210308" cy="643282"/>
          </a:xfrm>
          <a:custGeom>
            <a:avLst/>
            <a:gdLst>
              <a:gd name="connsiteX0" fmla="*/ 14773 w 160357"/>
              <a:gd name="connsiteY0" fmla="*/ 14592 h 105099"/>
              <a:gd name="connsiteX1" fmla="*/ 19536 w 160357"/>
              <a:gd name="connsiteY1" fmla="*/ 76504 h 105099"/>
              <a:gd name="connsiteX2" fmla="*/ 148123 w 160357"/>
              <a:gd name="connsiteY2" fmla="*/ 86029 h 105099"/>
              <a:gd name="connsiteX3" fmla="*/ 152886 w 160357"/>
              <a:gd name="connsiteY3" fmla="*/ 9829 h 105099"/>
              <a:gd name="connsiteX4" fmla="*/ 95736 w 160357"/>
              <a:gd name="connsiteY4" fmla="*/ 304 h 105099"/>
              <a:gd name="connsiteX5" fmla="*/ 33823 w 160357"/>
              <a:gd name="connsiteY5" fmla="*/ 14592 h 105099"/>
              <a:gd name="connsiteX6" fmla="*/ 14773 w 160357"/>
              <a:gd name="connsiteY6" fmla="*/ 43167 h 105099"/>
              <a:gd name="connsiteX7" fmla="*/ 486 w 160357"/>
              <a:gd name="connsiteY7" fmla="*/ 47929 h 105099"/>
              <a:gd name="connsiteX8" fmla="*/ 14773 w 160357"/>
              <a:gd name="connsiteY8" fmla="*/ 14592 h 105099"/>
              <a:gd name="connsiteX0-1" fmla="*/ 14773 w 160357"/>
              <a:gd name="connsiteY0-2" fmla="*/ 14592 h 105099"/>
              <a:gd name="connsiteX1-3" fmla="*/ 19536 w 160357"/>
              <a:gd name="connsiteY1-4" fmla="*/ 76504 h 105099"/>
              <a:gd name="connsiteX2-5" fmla="*/ 148123 w 160357"/>
              <a:gd name="connsiteY2-6" fmla="*/ 86029 h 105099"/>
              <a:gd name="connsiteX3-7" fmla="*/ 152886 w 160357"/>
              <a:gd name="connsiteY3-8" fmla="*/ 9829 h 105099"/>
              <a:gd name="connsiteX4-9" fmla="*/ 95736 w 160357"/>
              <a:gd name="connsiteY4-10" fmla="*/ 304 h 105099"/>
              <a:gd name="connsiteX5-11" fmla="*/ 33823 w 160357"/>
              <a:gd name="connsiteY5-12" fmla="*/ 14592 h 105099"/>
              <a:gd name="connsiteX6-13" fmla="*/ 18846 w 160357"/>
              <a:gd name="connsiteY6-14" fmla="*/ 43167 h 105099"/>
              <a:gd name="connsiteX7-15" fmla="*/ 486 w 160357"/>
              <a:gd name="connsiteY7-16" fmla="*/ 47929 h 105099"/>
              <a:gd name="connsiteX8-17" fmla="*/ 14773 w 160357"/>
              <a:gd name="connsiteY8-18" fmla="*/ 14592 h 105099"/>
              <a:gd name="connsiteX0-19" fmla="*/ 14745 w 160329"/>
              <a:gd name="connsiteY0-20" fmla="*/ 14592 h 105099"/>
              <a:gd name="connsiteX1-21" fmla="*/ 19508 w 160329"/>
              <a:gd name="connsiteY1-22" fmla="*/ 76504 h 105099"/>
              <a:gd name="connsiteX2-23" fmla="*/ 148095 w 160329"/>
              <a:gd name="connsiteY2-24" fmla="*/ 86029 h 105099"/>
              <a:gd name="connsiteX3-25" fmla="*/ 152858 w 160329"/>
              <a:gd name="connsiteY3-26" fmla="*/ 9829 h 105099"/>
              <a:gd name="connsiteX4-27" fmla="*/ 95708 w 160329"/>
              <a:gd name="connsiteY4-28" fmla="*/ 304 h 105099"/>
              <a:gd name="connsiteX5-29" fmla="*/ 33795 w 160329"/>
              <a:gd name="connsiteY5-30" fmla="*/ 14592 h 105099"/>
              <a:gd name="connsiteX6-31" fmla="*/ 458 w 160329"/>
              <a:gd name="connsiteY6-32" fmla="*/ 47929 h 105099"/>
              <a:gd name="connsiteX7-33" fmla="*/ 14745 w 160329"/>
              <a:gd name="connsiteY7-34" fmla="*/ 14592 h 105099"/>
              <a:gd name="connsiteX0-35" fmla="*/ 1593 w 161464"/>
              <a:gd name="connsiteY0-36" fmla="*/ 47929 h 89163"/>
              <a:gd name="connsiteX1-37" fmla="*/ 20643 w 161464"/>
              <a:gd name="connsiteY1-38" fmla="*/ 76504 h 89163"/>
              <a:gd name="connsiteX2-39" fmla="*/ 149230 w 161464"/>
              <a:gd name="connsiteY2-40" fmla="*/ 86029 h 89163"/>
              <a:gd name="connsiteX3-41" fmla="*/ 153993 w 161464"/>
              <a:gd name="connsiteY3-42" fmla="*/ 9829 h 89163"/>
              <a:gd name="connsiteX4-43" fmla="*/ 96843 w 161464"/>
              <a:gd name="connsiteY4-44" fmla="*/ 304 h 89163"/>
              <a:gd name="connsiteX5-45" fmla="*/ 34930 w 161464"/>
              <a:gd name="connsiteY5-46" fmla="*/ 14592 h 89163"/>
              <a:gd name="connsiteX6-47" fmla="*/ 1593 w 161464"/>
              <a:gd name="connsiteY6-48" fmla="*/ 47929 h 89163"/>
              <a:gd name="connsiteX0-49" fmla="*/ 22010 w 148544"/>
              <a:gd name="connsiteY0-50" fmla="*/ 14592 h 90138"/>
              <a:gd name="connsiteX1-51" fmla="*/ 7723 w 148544"/>
              <a:gd name="connsiteY1-52" fmla="*/ 76504 h 90138"/>
              <a:gd name="connsiteX2-53" fmla="*/ 136310 w 148544"/>
              <a:gd name="connsiteY2-54" fmla="*/ 86029 h 90138"/>
              <a:gd name="connsiteX3-55" fmla="*/ 141073 w 148544"/>
              <a:gd name="connsiteY3-56" fmla="*/ 9829 h 90138"/>
              <a:gd name="connsiteX4-57" fmla="*/ 83923 w 148544"/>
              <a:gd name="connsiteY4-58" fmla="*/ 304 h 90138"/>
              <a:gd name="connsiteX5-59" fmla="*/ 22010 w 148544"/>
              <a:gd name="connsiteY5-60" fmla="*/ 14592 h 90138"/>
              <a:gd name="connsiteX0-61" fmla="*/ 82912 w 209446"/>
              <a:gd name="connsiteY0-62" fmla="*/ 16049 h 172745"/>
              <a:gd name="connsiteX1-63" fmla="*/ 3056 w 209446"/>
              <a:gd name="connsiteY1-64" fmla="*/ 171631 h 172745"/>
              <a:gd name="connsiteX2-65" fmla="*/ 197212 w 209446"/>
              <a:gd name="connsiteY2-66" fmla="*/ 87486 h 172745"/>
              <a:gd name="connsiteX3-67" fmla="*/ 201975 w 209446"/>
              <a:gd name="connsiteY3-68" fmla="*/ 11286 h 172745"/>
              <a:gd name="connsiteX4-69" fmla="*/ 144825 w 209446"/>
              <a:gd name="connsiteY4-70" fmla="*/ 1761 h 172745"/>
              <a:gd name="connsiteX5-71" fmla="*/ 82912 w 209446"/>
              <a:gd name="connsiteY5-72" fmla="*/ 16049 h 172745"/>
              <a:gd name="connsiteX0-73" fmla="*/ 80070 w 199543"/>
              <a:gd name="connsiteY0-74" fmla="*/ 20522 h 190619"/>
              <a:gd name="connsiteX1-75" fmla="*/ 214 w 199543"/>
              <a:gd name="connsiteY1-76" fmla="*/ 176104 h 190619"/>
              <a:gd name="connsiteX2-77" fmla="*/ 105587 w 199543"/>
              <a:gd name="connsiteY2-78" fmla="*/ 177891 h 190619"/>
              <a:gd name="connsiteX3-79" fmla="*/ 199133 w 199543"/>
              <a:gd name="connsiteY3-80" fmla="*/ 15759 h 190619"/>
              <a:gd name="connsiteX4-81" fmla="*/ 141983 w 199543"/>
              <a:gd name="connsiteY4-82" fmla="*/ 6234 h 190619"/>
              <a:gd name="connsiteX5-83" fmla="*/ 80070 w 199543"/>
              <a:gd name="connsiteY5-84" fmla="*/ 20522 h 190619"/>
              <a:gd name="connsiteX0-85" fmla="*/ 13938 w 218104"/>
              <a:gd name="connsiteY0-86" fmla="*/ 11012 h 206857"/>
              <a:gd name="connsiteX1-87" fmla="*/ 18385 w 218104"/>
              <a:gd name="connsiteY1-88" fmla="*/ 190622 h 206857"/>
              <a:gd name="connsiteX2-89" fmla="*/ 123758 w 218104"/>
              <a:gd name="connsiteY2-90" fmla="*/ 192409 h 206857"/>
              <a:gd name="connsiteX3-91" fmla="*/ 217304 w 218104"/>
              <a:gd name="connsiteY3-92" fmla="*/ 30277 h 206857"/>
              <a:gd name="connsiteX4-93" fmla="*/ 160154 w 218104"/>
              <a:gd name="connsiteY4-94" fmla="*/ 20752 h 206857"/>
              <a:gd name="connsiteX5-95" fmla="*/ 13938 w 218104"/>
              <a:gd name="connsiteY5-96" fmla="*/ 11012 h 206857"/>
              <a:gd name="connsiteX0-97" fmla="*/ 11047 w 214419"/>
              <a:gd name="connsiteY0-98" fmla="*/ 7585 h 203430"/>
              <a:gd name="connsiteX1-99" fmla="*/ 15494 w 214419"/>
              <a:gd name="connsiteY1-100" fmla="*/ 187195 h 203430"/>
              <a:gd name="connsiteX2-101" fmla="*/ 120867 w 214419"/>
              <a:gd name="connsiteY2-102" fmla="*/ 188982 h 203430"/>
              <a:gd name="connsiteX3-103" fmla="*/ 214413 w 214419"/>
              <a:gd name="connsiteY3-104" fmla="*/ 26850 h 203430"/>
              <a:gd name="connsiteX4-105" fmla="*/ 115723 w 214419"/>
              <a:gd name="connsiteY4-106" fmla="*/ 32801 h 203430"/>
              <a:gd name="connsiteX5-107" fmla="*/ 11047 w 214419"/>
              <a:gd name="connsiteY5-108" fmla="*/ 7585 h 203430"/>
              <a:gd name="connsiteX0-109" fmla="*/ 18029 w 223490"/>
              <a:gd name="connsiteY0-110" fmla="*/ 13653 h 209498"/>
              <a:gd name="connsiteX1-111" fmla="*/ 22476 w 223490"/>
              <a:gd name="connsiteY1-112" fmla="*/ 193263 h 209498"/>
              <a:gd name="connsiteX2-113" fmla="*/ 127849 w 223490"/>
              <a:gd name="connsiteY2-114" fmla="*/ 195050 h 209498"/>
              <a:gd name="connsiteX3-115" fmla="*/ 221395 w 223490"/>
              <a:gd name="connsiteY3-116" fmla="*/ 32918 h 209498"/>
              <a:gd name="connsiteX4-117" fmla="*/ 18029 w 223490"/>
              <a:gd name="connsiteY4-118" fmla="*/ 13653 h 209498"/>
              <a:gd name="connsiteX0-119" fmla="*/ 11167 w 127994"/>
              <a:gd name="connsiteY0-120" fmla="*/ 870 h 196715"/>
              <a:gd name="connsiteX1-121" fmla="*/ 15614 w 127994"/>
              <a:gd name="connsiteY1-122" fmla="*/ 180480 h 196715"/>
              <a:gd name="connsiteX2-123" fmla="*/ 120987 w 127994"/>
              <a:gd name="connsiteY2-124" fmla="*/ 182267 h 196715"/>
              <a:gd name="connsiteX3-125" fmla="*/ 117605 w 127994"/>
              <a:gd name="connsiteY3-126" fmla="*/ 115026 h 196715"/>
              <a:gd name="connsiteX4-127" fmla="*/ 11167 w 127994"/>
              <a:gd name="connsiteY4-128" fmla="*/ 870 h 196715"/>
              <a:gd name="connsiteX0-129" fmla="*/ 11250 w 128837"/>
              <a:gd name="connsiteY0-130" fmla="*/ 870 h 196715"/>
              <a:gd name="connsiteX1-131" fmla="*/ 15697 w 128837"/>
              <a:gd name="connsiteY1-132" fmla="*/ 180480 h 196715"/>
              <a:gd name="connsiteX2-133" fmla="*/ 121070 w 128837"/>
              <a:gd name="connsiteY2-134" fmla="*/ 182267 h 196715"/>
              <a:gd name="connsiteX3-135" fmla="*/ 118910 w 128837"/>
              <a:gd name="connsiteY3-136" fmla="*/ 115026 h 196715"/>
              <a:gd name="connsiteX4-137" fmla="*/ 11250 w 128837"/>
              <a:gd name="connsiteY4-138" fmla="*/ 870 h 196715"/>
              <a:gd name="connsiteX0-139" fmla="*/ 11250 w 129992"/>
              <a:gd name="connsiteY0-140" fmla="*/ 847 h 196692"/>
              <a:gd name="connsiteX1-141" fmla="*/ 15697 w 129992"/>
              <a:gd name="connsiteY1-142" fmla="*/ 180457 h 196692"/>
              <a:gd name="connsiteX2-143" fmla="*/ 121070 w 129992"/>
              <a:gd name="connsiteY2-144" fmla="*/ 182244 h 196692"/>
              <a:gd name="connsiteX3-145" fmla="*/ 118910 w 129992"/>
              <a:gd name="connsiteY3-146" fmla="*/ 115003 h 196692"/>
              <a:gd name="connsiteX4-147" fmla="*/ 11250 w 129992"/>
              <a:gd name="connsiteY4-148" fmla="*/ 847 h 196692"/>
              <a:gd name="connsiteX0-149" fmla="*/ 11250 w 129992"/>
              <a:gd name="connsiteY0-150" fmla="*/ 847 h 196692"/>
              <a:gd name="connsiteX1-151" fmla="*/ 15697 w 129992"/>
              <a:gd name="connsiteY1-152" fmla="*/ 180457 h 196692"/>
              <a:gd name="connsiteX2-153" fmla="*/ 121070 w 129992"/>
              <a:gd name="connsiteY2-154" fmla="*/ 182244 h 196692"/>
              <a:gd name="connsiteX3-155" fmla="*/ 118910 w 129992"/>
              <a:gd name="connsiteY3-156" fmla="*/ 115003 h 196692"/>
              <a:gd name="connsiteX4-157" fmla="*/ 11250 w 129992"/>
              <a:gd name="connsiteY4-158" fmla="*/ 847 h 196692"/>
              <a:gd name="connsiteX0-159" fmla="*/ 11250 w 122645"/>
              <a:gd name="connsiteY0-160" fmla="*/ 847 h 196692"/>
              <a:gd name="connsiteX1-161" fmla="*/ 15697 w 122645"/>
              <a:gd name="connsiteY1-162" fmla="*/ 180457 h 196692"/>
              <a:gd name="connsiteX2-163" fmla="*/ 121070 w 122645"/>
              <a:gd name="connsiteY2-164" fmla="*/ 182244 h 196692"/>
              <a:gd name="connsiteX3-165" fmla="*/ 118910 w 122645"/>
              <a:gd name="connsiteY3-166" fmla="*/ 115003 h 196692"/>
              <a:gd name="connsiteX4-167" fmla="*/ 11250 w 122645"/>
              <a:gd name="connsiteY4-168" fmla="*/ 847 h 196692"/>
              <a:gd name="connsiteX0-169" fmla="*/ 11278 w 122746"/>
              <a:gd name="connsiteY0-170" fmla="*/ 834 h 196679"/>
              <a:gd name="connsiteX1-171" fmla="*/ 15725 w 122746"/>
              <a:gd name="connsiteY1-172" fmla="*/ 180444 h 196679"/>
              <a:gd name="connsiteX2-173" fmla="*/ 121098 w 122746"/>
              <a:gd name="connsiteY2-174" fmla="*/ 182231 h 196679"/>
              <a:gd name="connsiteX3-175" fmla="*/ 119345 w 122746"/>
              <a:gd name="connsiteY3-176" fmla="*/ 115397 h 196679"/>
              <a:gd name="connsiteX4-177" fmla="*/ 11278 w 122746"/>
              <a:gd name="connsiteY4-178" fmla="*/ 834 h 196679"/>
              <a:gd name="connsiteX0-179" fmla="*/ 11175 w 121189"/>
              <a:gd name="connsiteY0-180" fmla="*/ 834 h 195304"/>
              <a:gd name="connsiteX1-181" fmla="*/ 15622 w 121189"/>
              <a:gd name="connsiteY1-182" fmla="*/ 180444 h 195304"/>
              <a:gd name="connsiteX2-183" fmla="*/ 119094 w 121189"/>
              <a:gd name="connsiteY2-184" fmla="*/ 178837 h 195304"/>
              <a:gd name="connsiteX3-185" fmla="*/ 119242 w 121189"/>
              <a:gd name="connsiteY3-186" fmla="*/ 115397 h 195304"/>
              <a:gd name="connsiteX4-187" fmla="*/ 11175 w 121189"/>
              <a:gd name="connsiteY4-188" fmla="*/ 834 h 195304"/>
              <a:gd name="connsiteX0-189" fmla="*/ 11175 w 119485"/>
              <a:gd name="connsiteY0-190" fmla="*/ 834 h 195304"/>
              <a:gd name="connsiteX1-191" fmla="*/ 15622 w 119485"/>
              <a:gd name="connsiteY1-192" fmla="*/ 180444 h 195304"/>
              <a:gd name="connsiteX2-193" fmla="*/ 119094 w 119485"/>
              <a:gd name="connsiteY2-194" fmla="*/ 178837 h 195304"/>
              <a:gd name="connsiteX3-195" fmla="*/ 119242 w 119485"/>
              <a:gd name="connsiteY3-196" fmla="*/ 115397 h 195304"/>
              <a:gd name="connsiteX4-197" fmla="*/ 11175 w 119485"/>
              <a:gd name="connsiteY4-198" fmla="*/ 834 h 195304"/>
              <a:gd name="connsiteX0-199" fmla="*/ 10787 w 119097"/>
              <a:gd name="connsiteY0-200" fmla="*/ 834 h 195304"/>
              <a:gd name="connsiteX1-201" fmla="*/ 16048 w 119097"/>
              <a:gd name="connsiteY1-202" fmla="*/ 180444 h 195304"/>
              <a:gd name="connsiteX2-203" fmla="*/ 118706 w 119097"/>
              <a:gd name="connsiteY2-204" fmla="*/ 178837 h 195304"/>
              <a:gd name="connsiteX3-205" fmla="*/ 118854 w 119097"/>
              <a:gd name="connsiteY3-206" fmla="*/ 115397 h 195304"/>
              <a:gd name="connsiteX4-207" fmla="*/ 10787 w 119097"/>
              <a:gd name="connsiteY4-208" fmla="*/ 834 h 195304"/>
              <a:gd name="connsiteX0-209" fmla="*/ 10808 w 119308"/>
              <a:gd name="connsiteY0-210" fmla="*/ 834 h 196564"/>
              <a:gd name="connsiteX1-211" fmla="*/ 16069 w 119308"/>
              <a:gd name="connsiteY1-212" fmla="*/ 180444 h 196564"/>
              <a:gd name="connsiteX2-213" fmla="*/ 119134 w 119308"/>
              <a:gd name="connsiteY2-214" fmla="*/ 181959 h 196564"/>
              <a:gd name="connsiteX3-215" fmla="*/ 118875 w 119308"/>
              <a:gd name="connsiteY3-216" fmla="*/ 115397 h 196564"/>
              <a:gd name="connsiteX4-217" fmla="*/ 10808 w 119308"/>
              <a:gd name="connsiteY4-218" fmla="*/ 834 h 196564"/>
              <a:gd name="connsiteX0-219" fmla="*/ 16982 w 125482"/>
              <a:gd name="connsiteY0-220" fmla="*/ 834 h 186708"/>
              <a:gd name="connsiteX1-221" fmla="*/ 22243 w 125482"/>
              <a:gd name="connsiteY1-222" fmla="*/ 180444 h 186708"/>
              <a:gd name="connsiteX2-223" fmla="*/ 125308 w 125482"/>
              <a:gd name="connsiteY2-224" fmla="*/ 181959 h 186708"/>
              <a:gd name="connsiteX3-225" fmla="*/ 125049 w 125482"/>
              <a:gd name="connsiteY3-226" fmla="*/ 115397 h 186708"/>
              <a:gd name="connsiteX4-227" fmla="*/ 16982 w 125482"/>
              <a:gd name="connsiteY4-228" fmla="*/ 834 h 186708"/>
              <a:gd name="connsiteX0-229" fmla="*/ 16982 w 125482"/>
              <a:gd name="connsiteY0-230" fmla="*/ 834 h 186708"/>
              <a:gd name="connsiteX1-231" fmla="*/ 22243 w 125482"/>
              <a:gd name="connsiteY1-232" fmla="*/ 180444 h 186708"/>
              <a:gd name="connsiteX2-233" fmla="*/ 125308 w 125482"/>
              <a:gd name="connsiteY2-234" fmla="*/ 181959 h 186708"/>
              <a:gd name="connsiteX3-235" fmla="*/ 125049 w 125482"/>
              <a:gd name="connsiteY3-236" fmla="*/ 115397 h 186708"/>
              <a:gd name="connsiteX4-237" fmla="*/ 16982 w 125482"/>
              <a:gd name="connsiteY4-238" fmla="*/ 834 h 186708"/>
              <a:gd name="connsiteX0-239" fmla="*/ 16982 w 125482"/>
              <a:gd name="connsiteY0-240" fmla="*/ 834 h 185617"/>
              <a:gd name="connsiteX1-241" fmla="*/ 22243 w 125482"/>
              <a:gd name="connsiteY1-242" fmla="*/ 180444 h 185617"/>
              <a:gd name="connsiteX2-243" fmla="*/ 125308 w 125482"/>
              <a:gd name="connsiteY2-244" fmla="*/ 181959 h 185617"/>
              <a:gd name="connsiteX3-245" fmla="*/ 125049 w 125482"/>
              <a:gd name="connsiteY3-246" fmla="*/ 115397 h 185617"/>
              <a:gd name="connsiteX4-247" fmla="*/ 16982 w 125482"/>
              <a:gd name="connsiteY4-248" fmla="*/ 834 h 185617"/>
              <a:gd name="connsiteX0-249" fmla="*/ 16982 w 125482"/>
              <a:gd name="connsiteY0-250" fmla="*/ 834 h 181959"/>
              <a:gd name="connsiteX1-251" fmla="*/ 22243 w 125482"/>
              <a:gd name="connsiteY1-252" fmla="*/ 180444 h 181959"/>
              <a:gd name="connsiteX2-253" fmla="*/ 125308 w 125482"/>
              <a:gd name="connsiteY2-254" fmla="*/ 181959 h 181959"/>
              <a:gd name="connsiteX3-255" fmla="*/ 125049 w 125482"/>
              <a:gd name="connsiteY3-256" fmla="*/ 115397 h 181959"/>
              <a:gd name="connsiteX4-257" fmla="*/ 16982 w 125482"/>
              <a:gd name="connsiteY4-258" fmla="*/ 834 h 181959"/>
              <a:gd name="connsiteX0-259" fmla="*/ 16982 w 125482"/>
              <a:gd name="connsiteY0-260" fmla="*/ 834 h 180737"/>
              <a:gd name="connsiteX1-261" fmla="*/ 22243 w 125482"/>
              <a:gd name="connsiteY1-262" fmla="*/ 180444 h 180737"/>
              <a:gd name="connsiteX2-263" fmla="*/ 125308 w 125482"/>
              <a:gd name="connsiteY2-264" fmla="*/ 180737 h 180737"/>
              <a:gd name="connsiteX3-265" fmla="*/ 125049 w 125482"/>
              <a:gd name="connsiteY3-266" fmla="*/ 115397 h 180737"/>
              <a:gd name="connsiteX4-267" fmla="*/ 16982 w 125482"/>
              <a:gd name="connsiteY4-268" fmla="*/ 834 h 180737"/>
              <a:gd name="connsiteX0-269" fmla="*/ 16982 w 125482"/>
              <a:gd name="connsiteY0-270" fmla="*/ 834 h 180737"/>
              <a:gd name="connsiteX1-271" fmla="*/ 22243 w 125482"/>
              <a:gd name="connsiteY1-272" fmla="*/ 180444 h 180737"/>
              <a:gd name="connsiteX2-273" fmla="*/ 125308 w 125482"/>
              <a:gd name="connsiteY2-274" fmla="*/ 180737 h 180737"/>
              <a:gd name="connsiteX3-275" fmla="*/ 125049 w 125482"/>
              <a:gd name="connsiteY3-276" fmla="*/ 115397 h 180737"/>
              <a:gd name="connsiteX4-277" fmla="*/ 16982 w 125482"/>
              <a:gd name="connsiteY4-278" fmla="*/ 834 h 180737"/>
              <a:gd name="connsiteX0-279" fmla="*/ 6529 w 115029"/>
              <a:gd name="connsiteY0-280" fmla="*/ 834 h 180737"/>
              <a:gd name="connsiteX1-281" fmla="*/ 11790 w 115029"/>
              <a:gd name="connsiteY1-282" fmla="*/ 180444 h 180737"/>
              <a:gd name="connsiteX2-283" fmla="*/ 114855 w 115029"/>
              <a:gd name="connsiteY2-284" fmla="*/ 180737 h 180737"/>
              <a:gd name="connsiteX3-285" fmla="*/ 114596 w 115029"/>
              <a:gd name="connsiteY3-286" fmla="*/ 115397 h 180737"/>
              <a:gd name="connsiteX4-287" fmla="*/ 6529 w 115029"/>
              <a:gd name="connsiteY4-288" fmla="*/ 834 h 180737"/>
              <a:gd name="connsiteX0-289" fmla="*/ 6898 w 115398"/>
              <a:gd name="connsiteY0-290" fmla="*/ 831 h 180734"/>
              <a:gd name="connsiteX1-291" fmla="*/ 10801 w 115398"/>
              <a:gd name="connsiteY1-292" fmla="*/ 180305 h 180734"/>
              <a:gd name="connsiteX2-293" fmla="*/ 115224 w 115398"/>
              <a:gd name="connsiteY2-294" fmla="*/ 180734 h 180734"/>
              <a:gd name="connsiteX3-295" fmla="*/ 114965 w 115398"/>
              <a:gd name="connsiteY3-296" fmla="*/ 115394 h 180734"/>
              <a:gd name="connsiteX4-297" fmla="*/ 6898 w 115398"/>
              <a:gd name="connsiteY4-298" fmla="*/ 831 h 180734"/>
              <a:gd name="connsiteX0-299" fmla="*/ 6711 w 115211"/>
              <a:gd name="connsiteY0-300" fmla="*/ 831 h 180734"/>
              <a:gd name="connsiteX1-301" fmla="*/ 11293 w 115211"/>
              <a:gd name="connsiteY1-302" fmla="*/ 180305 h 180734"/>
              <a:gd name="connsiteX2-303" fmla="*/ 115037 w 115211"/>
              <a:gd name="connsiteY2-304" fmla="*/ 180734 h 180734"/>
              <a:gd name="connsiteX3-305" fmla="*/ 114778 w 115211"/>
              <a:gd name="connsiteY3-306" fmla="*/ 115394 h 180734"/>
              <a:gd name="connsiteX4-307" fmla="*/ 6711 w 115211"/>
              <a:gd name="connsiteY4-308" fmla="*/ 831 h 180734"/>
              <a:gd name="connsiteX0-309" fmla="*/ 7022 w 114029"/>
              <a:gd name="connsiteY0-310" fmla="*/ 829 h 180868"/>
              <a:gd name="connsiteX1-311" fmla="*/ 10111 w 114029"/>
              <a:gd name="connsiteY1-312" fmla="*/ 180439 h 180868"/>
              <a:gd name="connsiteX2-313" fmla="*/ 113855 w 114029"/>
              <a:gd name="connsiteY2-314" fmla="*/ 180868 h 180868"/>
              <a:gd name="connsiteX3-315" fmla="*/ 113596 w 114029"/>
              <a:gd name="connsiteY3-316" fmla="*/ 115528 h 180868"/>
              <a:gd name="connsiteX4-317" fmla="*/ 7022 w 114029"/>
              <a:gd name="connsiteY4-318" fmla="*/ 829 h 180868"/>
              <a:gd name="connsiteX0-319" fmla="*/ 7022 w 114029"/>
              <a:gd name="connsiteY0-320" fmla="*/ 829 h 180868"/>
              <a:gd name="connsiteX1-321" fmla="*/ 10111 w 114029"/>
              <a:gd name="connsiteY1-322" fmla="*/ 180439 h 180868"/>
              <a:gd name="connsiteX2-323" fmla="*/ 113855 w 114029"/>
              <a:gd name="connsiteY2-324" fmla="*/ 180868 h 180868"/>
              <a:gd name="connsiteX3-325" fmla="*/ 113596 w 114029"/>
              <a:gd name="connsiteY3-326" fmla="*/ 115528 h 180868"/>
              <a:gd name="connsiteX4-327" fmla="*/ 7022 w 114029"/>
              <a:gd name="connsiteY4-328" fmla="*/ 829 h 180868"/>
              <a:gd name="connsiteX0-329" fmla="*/ 0 w 107007"/>
              <a:gd name="connsiteY0-330" fmla="*/ 829 h 180868"/>
              <a:gd name="connsiteX1-331" fmla="*/ 3089 w 107007"/>
              <a:gd name="connsiteY1-332" fmla="*/ 180439 h 180868"/>
              <a:gd name="connsiteX2-333" fmla="*/ 106833 w 107007"/>
              <a:gd name="connsiteY2-334" fmla="*/ 180868 h 180868"/>
              <a:gd name="connsiteX3-335" fmla="*/ 106574 w 107007"/>
              <a:gd name="connsiteY3-336" fmla="*/ 115528 h 180868"/>
              <a:gd name="connsiteX4-337" fmla="*/ 0 w 107007"/>
              <a:gd name="connsiteY4-338" fmla="*/ 829 h 180868"/>
              <a:gd name="connsiteX0-339" fmla="*/ 0 w 107007"/>
              <a:gd name="connsiteY0-340" fmla="*/ 1265 h 181304"/>
              <a:gd name="connsiteX1-341" fmla="*/ 3089 w 107007"/>
              <a:gd name="connsiteY1-342" fmla="*/ 180875 h 181304"/>
              <a:gd name="connsiteX2-343" fmla="*/ 106833 w 107007"/>
              <a:gd name="connsiteY2-344" fmla="*/ 181304 h 181304"/>
              <a:gd name="connsiteX3-345" fmla="*/ 106574 w 107007"/>
              <a:gd name="connsiteY3-346" fmla="*/ 115964 h 181304"/>
              <a:gd name="connsiteX4-347" fmla="*/ 0 w 107007"/>
              <a:gd name="connsiteY4-348" fmla="*/ 1265 h 181304"/>
              <a:gd name="connsiteX0-349" fmla="*/ 0 w 105378"/>
              <a:gd name="connsiteY0-350" fmla="*/ 1265 h 181304"/>
              <a:gd name="connsiteX1-351" fmla="*/ 1460 w 105378"/>
              <a:gd name="connsiteY1-352" fmla="*/ 180875 h 181304"/>
              <a:gd name="connsiteX2-353" fmla="*/ 105204 w 105378"/>
              <a:gd name="connsiteY2-354" fmla="*/ 181304 h 181304"/>
              <a:gd name="connsiteX3-355" fmla="*/ 104945 w 105378"/>
              <a:gd name="connsiteY3-356" fmla="*/ 115964 h 181304"/>
              <a:gd name="connsiteX4-357" fmla="*/ 0 w 105378"/>
              <a:gd name="connsiteY4-358" fmla="*/ 1265 h 181304"/>
              <a:gd name="connsiteX0-359" fmla="*/ 0 w 105378"/>
              <a:gd name="connsiteY0-360" fmla="*/ 1265 h 181304"/>
              <a:gd name="connsiteX1-361" fmla="*/ 781 w 105378"/>
              <a:gd name="connsiteY1-362" fmla="*/ 180875 h 181304"/>
              <a:gd name="connsiteX2-363" fmla="*/ 105204 w 105378"/>
              <a:gd name="connsiteY2-364" fmla="*/ 181304 h 181304"/>
              <a:gd name="connsiteX3-365" fmla="*/ 104945 w 105378"/>
              <a:gd name="connsiteY3-366" fmla="*/ 115964 h 181304"/>
              <a:gd name="connsiteX4-367" fmla="*/ 0 w 105378"/>
              <a:gd name="connsiteY4-368" fmla="*/ 1265 h 181304"/>
              <a:gd name="connsiteX0-369" fmla="*/ 0 w 105378"/>
              <a:gd name="connsiteY0-370" fmla="*/ 11648 h 191687"/>
              <a:gd name="connsiteX1-371" fmla="*/ 781 w 105378"/>
              <a:gd name="connsiteY1-372" fmla="*/ 191258 h 191687"/>
              <a:gd name="connsiteX2-373" fmla="*/ 105204 w 105378"/>
              <a:gd name="connsiteY2-374" fmla="*/ 191687 h 191687"/>
              <a:gd name="connsiteX3-375" fmla="*/ 104945 w 105378"/>
              <a:gd name="connsiteY3-376" fmla="*/ 126347 h 191687"/>
              <a:gd name="connsiteX4-377" fmla="*/ 34232 w 105378"/>
              <a:gd name="connsiteY4-378" fmla="*/ 29527 h 191687"/>
              <a:gd name="connsiteX5-379" fmla="*/ 0 w 105378"/>
              <a:gd name="connsiteY5-380" fmla="*/ 11648 h 191687"/>
              <a:gd name="connsiteX0-381" fmla="*/ 0 w 105378"/>
              <a:gd name="connsiteY0-382" fmla="*/ 14149 h 194188"/>
              <a:gd name="connsiteX1-383" fmla="*/ 781 w 105378"/>
              <a:gd name="connsiteY1-384" fmla="*/ 193759 h 194188"/>
              <a:gd name="connsiteX2-385" fmla="*/ 105204 w 105378"/>
              <a:gd name="connsiteY2-386" fmla="*/ 194188 h 194188"/>
              <a:gd name="connsiteX3-387" fmla="*/ 104945 w 105378"/>
              <a:gd name="connsiteY3-388" fmla="*/ 128848 h 194188"/>
              <a:gd name="connsiteX4-389" fmla="*/ 22693 w 105378"/>
              <a:gd name="connsiteY4-390" fmla="*/ 22797 h 194188"/>
              <a:gd name="connsiteX5-391" fmla="*/ 0 w 105378"/>
              <a:gd name="connsiteY5-392" fmla="*/ 14149 h 194188"/>
              <a:gd name="connsiteX0-393" fmla="*/ 0 w 105378"/>
              <a:gd name="connsiteY0-394" fmla="*/ 14149 h 194188"/>
              <a:gd name="connsiteX1-395" fmla="*/ 781 w 105378"/>
              <a:gd name="connsiteY1-396" fmla="*/ 193759 h 194188"/>
              <a:gd name="connsiteX2-397" fmla="*/ 105204 w 105378"/>
              <a:gd name="connsiteY2-398" fmla="*/ 194188 h 194188"/>
              <a:gd name="connsiteX3-399" fmla="*/ 104945 w 105378"/>
              <a:gd name="connsiteY3-400" fmla="*/ 128848 h 194188"/>
              <a:gd name="connsiteX4-401" fmla="*/ 22693 w 105378"/>
              <a:gd name="connsiteY4-402" fmla="*/ 22797 h 194188"/>
              <a:gd name="connsiteX5-403" fmla="*/ 0 w 105378"/>
              <a:gd name="connsiteY5-404" fmla="*/ 14149 h 194188"/>
              <a:gd name="connsiteX0-405" fmla="*/ 0 w 105378"/>
              <a:gd name="connsiteY0-406" fmla="*/ 14149 h 194188"/>
              <a:gd name="connsiteX1-407" fmla="*/ 781 w 105378"/>
              <a:gd name="connsiteY1-408" fmla="*/ 193759 h 194188"/>
              <a:gd name="connsiteX2-409" fmla="*/ 105204 w 105378"/>
              <a:gd name="connsiteY2-410" fmla="*/ 194188 h 194188"/>
              <a:gd name="connsiteX3-411" fmla="*/ 104945 w 105378"/>
              <a:gd name="connsiteY3-412" fmla="*/ 128848 h 194188"/>
              <a:gd name="connsiteX4-413" fmla="*/ 22693 w 105378"/>
              <a:gd name="connsiteY4-414" fmla="*/ 22797 h 194188"/>
              <a:gd name="connsiteX5-415" fmla="*/ 0 w 105378"/>
              <a:gd name="connsiteY5-416" fmla="*/ 14149 h 194188"/>
              <a:gd name="connsiteX0-417" fmla="*/ 0 w 105378"/>
              <a:gd name="connsiteY0-418" fmla="*/ 4584 h 184623"/>
              <a:gd name="connsiteX1-419" fmla="*/ 781 w 105378"/>
              <a:gd name="connsiteY1-420" fmla="*/ 184194 h 184623"/>
              <a:gd name="connsiteX2-421" fmla="*/ 105204 w 105378"/>
              <a:gd name="connsiteY2-422" fmla="*/ 184623 h 184623"/>
              <a:gd name="connsiteX3-423" fmla="*/ 104945 w 105378"/>
              <a:gd name="connsiteY3-424" fmla="*/ 119283 h 184623"/>
              <a:gd name="connsiteX4-425" fmla="*/ 22693 w 105378"/>
              <a:gd name="connsiteY4-426" fmla="*/ 13232 h 184623"/>
              <a:gd name="connsiteX5-427" fmla="*/ 0 w 105378"/>
              <a:gd name="connsiteY5-428" fmla="*/ 4584 h 184623"/>
              <a:gd name="connsiteX0-429" fmla="*/ 225 w 104653"/>
              <a:gd name="connsiteY0-430" fmla="*/ 4584 h 184623"/>
              <a:gd name="connsiteX1-431" fmla="*/ 56 w 104653"/>
              <a:gd name="connsiteY1-432" fmla="*/ 184194 h 184623"/>
              <a:gd name="connsiteX2-433" fmla="*/ 104479 w 104653"/>
              <a:gd name="connsiteY2-434" fmla="*/ 184623 h 184623"/>
              <a:gd name="connsiteX3-435" fmla="*/ 104220 w 104653"/>
              <a:gd name="connsiteY3-436" fmla="*/ 119283 h 184623"/>
              <a:gd name="connsiteX4-437" fmla="*/ 21968 w 104653"/>
              <a:gd name="connsiteY4-438" fmla="*/ 13232 h 184623"/>
              <a:gd name="connsiteX5-439" fmla="*/ 225 w 104653"/>
              <a:gd name="connsiteY5-440" fmla="*/ 4584 h 184623"/>
              <a:gd name="connsiteX0-441" fmla="*/ 293 w 104721"/>
              <a:gd name="connsiteY0-442" fmla="*/ 4584 h 184623"/>
              <a:gd name="connsiteX1-443" fmla="*/ 124 w 104721"/>
              <a:gd name="connsiteY1-444" fmla="*/ 184194 h 184623"/>
              <a:gd name="connsiteX2-445" fmla="*/ 104547 w 104721"/>
              <a:gd name="connsiteY2-446" fmla="*/ 184623 h 184623"/>
              <a:gd name="connsiteX3-447" fmla="*/ 104288 w 104721"/>
              <a:gd name="connsiteY3-448" fmla="*/ 119283 h 184623"/>
              <a:gd name="connsiteX4-449" fmla="*/ 22036 w 104721"/>
              <a:gd name="connsiteY4-450" fmla="*/ 13232 h 184623"/>
              <a:gd name="connsiteX5-451" fmla="*/ 293 w 104721"/>
              <a:gd name="connsiteY5-452" fmla="*/ 4584 h 184623"/>
              <a:gd name="connsiteX0-453" fmla="*/ 293 w 104721"/>
              <a:gd name="connsiteY0-454" fmla="*/ 4584 h 184623"/>
              <a:gd name="connsiteX1-455" fmla="*/ 124 w 104721"/>
              <a:gd name="connsiteY1-456" fmla="*/ 184194 h 184623"/>
              <a:gd name="connsiteX2-457" fmla="*/ 104547 w 104721"/>
              <a:gd name="connsiteY2-458" fmla="*/ 184623 h 184623"/>
              <a:gd name="connsiteX3-459" fmla="*/ 104288 w 104721"/>
              <a:gd name="connsiteY3-460" fmla="*/ 119283 h 184623"/>
              <a:gd name="connsiteX4-461" fmla="*/ 22036 w 104721"/>
              <a:gd name="connsiteY4-462" fmla="*/ 13232 h 184623"/>
              <a:gd name="connsiteX5-463" fmla="*/ 293 w 104721"/>
              <a:gd name="connsiteY5-464" fmla="*/ 4584 h 184623"/>
              <a:gd name="connsiteX0-465" fmla="*/ 293 w 104721"/>
              <a:gd name="connsiteY0-466" fmla="*/ 4026 h 184065"/>
              <a:gd name="connsiteX1-467" fmla="*/ 124 w 104721"/>
              <a:gd name="connsiteY1-468" fmla="*/ 183636 h 184065"/>
              <a:gd name="connsiteX2-469" fmla="*/ 104547 w 104721"/>
              <a:gd name="connsiteY2-470" fmla="*/ 184065 h 184065"/>
              <a:gd name="connsiteX3-471" fmla="*/ 104288 w 104721"/>
              <a:gd name="connsiteY3-472" fmla="*/ 118725 h 184065"/>
              <a:gd name="connsiteX4-473" fmla="*/ 22036 w 104721"/>
              <a:gd name="connsiteY4-474" fmla="*/ 12674 h 184065"/>
              <a:gd name="connsiteX5-475" fmla="*/ 293 w 104721"/>
              <a:gd name="connsiteY5-476" fmla="*/ 4026 h 184065"/>
              <a:gd name="connsiteX0-477" fmla="*/ 293 w 104721"/>
              <a:gd name="connsiteY0-478" fmla="*/ 2938 h 182977"/>
              <a:gd name="connsiteX1-479" fmla="*/ 124 w 104721"/>
              <a:gd name="connsiteY1-480" fmla="*/ 182548 h 182977"/>
              <a:gd name="connsiteX2-481" fmla="*/ 104547 w 104721"/>
              <a:gd name="connsiteY2-482" fmla="*/ 182977 h 182977"/>
              <a:gd name="connsiteX3-483" fmla="*/ 104288 w 104721"/>
              <a:gd name="connsiteY3-484" fmla="*/ 117637 h 182977"/>
              <a:gd name="connsiteX4-485" fmla="*/ 22036 w 104721"/>
              <a:gd name="connsiteY4-486" fmla="*/ 11586 h 182977"/>
              <a:gd name="connsiteX5-487" fmla="*/ 293 w 104721"/>
              <a:gd name="connsiteY5-488" fmla="*/ 2938 h 182977"/>
              <a:gd name="connsiteX0-489" fmla="*/ 293 w 104721"/>
              <a:gd name="connsiteY0-490" fmla="*/ 2467 h 182506"/>
              <a:gd name="connsiteX1-491" fmla="*/ 124 w 104721"/>
              <a:gd name="connsiteY1-492" fmla="*/ 182077 h 182506"/>
              <a:gd name="connsiteX2-493" fmla="*/ 104547 w 104721"/>
              <a:gd name="connsiteY2-494" fmla="*/ 182506 h 182506"/>
              <a:gd name="connsiteX3-495" fmla="*/ 104288 w 104721"/>
              <a:gd name="connsiteY3-496" fmla="*/ 117166 h 182506"/>
              <a:gd name="connsiteX4-497" fmla="*/ 22036 w 104721"/>
              <a:gd name="connsiteY4-498" fmla="*/ 11115 h 182506"/>
              <a:gd name="connsiteX5-499" fmla="*/ 293 w 104721"/>
              <a:gd name="connsiteY5-500" fmla="*/ 2467 h 182506"/>
              <a:gd name="connsiteX0-501" fmla="*/ 293 w 104721"/>
              <a:gd name="connsiteY0-502" fmla="*/ 3137 h 183176"/>
              <a:gd name="connsiteX1-503" fmla="*/ 124 w 104721"/>
              <a:gd name="connsiteY1-504" fmla="*/ 182747 h 183176"/>
              <a:gd name="connsiteX2-505" fmla="*/ 104547 w 104721"/>
              <a:gd name="connsiteY2-506" fmla="*/ 183176 h 183176"/>
              <a:gd name="connsiteX3-507" fmla="*/ 104288 w 104721"/>
              <a:gd name="connsiteY3-508" fmla="*/ 117836 h 183176"/>
              <a:gd name="connsiteX4-509" fmla="*/ 22036 w 104721"/>
              <a:gd name="connsiteY4-510" fmla="*/ 11785 h 183176"/>
              <a:gd name="connsiteX5-511" fmla="*/ 293 w 104721"/>
              <a:gd name="connsiteY5-512" fmla="*/ 3137 h 183176"/>
              <a:gd name="connsiteX0-513" fmla="*/ 293 w 104721"/>
              <a:gd name="connsiteY0-514" fmla="*/ 3137 h 183176"/>
              <a:gd name="connsiteX1-515" fmla="*/ 124 w 104721"/>
              <a:gd name="connsiteY1-516" fmla="*/ 182747 h 183176"/>
              <a:gd name="connsiteX2-517" fmla="*/ 104547 w 104721"/>
              <a:gd name="connsiteY2-518" fmla="*/ 183176 h 183176"/>
              <a:gd name="connsiteX3-519" fmla="*/ 104288 w 104721"/>
              <a:gd name="connsiteY3-520" fmla="*/ 117836 h 183176"/>
              <a:gd name="connsiteX4-521" fmla="*/ 22036 w 104721"/>
              <a:gd name="connsiteY4-522" fmla="*/ 11785 h 183176"/>
              <a:gd name="connsiteX5-523" fmla="*/ 293 w 104721"/>
              <a:gd name="connsiteY5-524" fmla="*/ 3137 h 183176"/>
              <a:gd name="connsiteX0-525" fmla="*/ 293 w 104721"/>
              <a:gd name="connsiteY0-526" fmla="*/ 2143 h 182182"/>
              <a:gd name="connsiteX1-527" fmla="*/ 124 w 104721"/>
              <a:gd name="connsiteY1-528" fmla="*/ 181753 h 182182"/>
              <a:gd name="connsiteX2-529" fmla="*/ 104547 w 104721"/>
              <a:gd name="connsiteY2-530" fmla="*/ 182182 h 182182"/>
              <a:gd name="connsiteX3-531" fmla="*/ 104288 w 104721"/>
              <a:gd name="connsiteY3-532" fmla="*/ 116842 h 182182"/>
              <a:gd name="connsiteX4-533" fmla="*/ 22036 w 104721"/>
              <a:gd name="connsiteY4-534" fmla="*/ 10791 h 182182"/>
              <a:gd name="connsiteX5-535" fmla="*/ 293 w 104721"/>
              <a:gd name="connsiteY5-536" fmla="*/ 2143 h 182182"/>
              <a:gd name="connsiteX0-537" fmla="*/ 293 w 104721"/>
              <a:gd name="connsiteY0-538" fmla="*/ 3229 h 183268"/>
              <a:gd name="connsiteX1-539" fmla="*/ 124 w 104721"/>
              <a:gd name="connsiteY1-540" fmla="*/ 182839 h 183268"/>
              <a:gd name="connsiteX2-541" fmla="*/ 104547 w 104721"/>
              <a:gd name="connsiteY2-542" fmla="*/ 183268 h 183268"/>
              <a:gd name="connsiteX3-543" fmla="*/ 104288 w 104721"/>
              <a:gd name="connsiteY3-544" fmla="*/ 117928 h 183268"/>
              <a:gd name="connsiteX4-545" fmla="*/ 22036 w 104721"/>
              <a:gd name="connsiteY4-546" fmla="*/ 11877 h 183268"/>
              <a:gd name="connsiteX5-547" fmla="*/ 293 w 104721"/>
              <a:gd name="connsiteY5-548" fmla="*/ 3229 h 183268"/>
              <a:gd name="connsiteX0-549" fmla="*/ 293 w 104721"/>
              <a:gd name="connsiteY0-550" fmla="*/ 2799 h 182838"/>
              <a:gd name="connsiteX1-551" fmla="*/ 124 w 104721"/>
              <a:gd name="connsiteY1-552" fmla="*/ 182409 h 182838"/>
              <a:gd name="connsiteX2-553" fmla="*/ 104547 w 104721"/>
              <a:gd name="connsiteY2-554" fmla="*/ 182838 h 182838"/>
              <a:gd name="connsiteX3-555" fmla="*/ 104288 w 104721"/>
              <a:gd name="connsiteY3-556" fmla="*/ 117498 h 182838"/>
              <a:gd name="connsiteX4-557" fmla="*/ 22036 w 104721"/>
              <a:gd name="connsiteY4-558" fmla="*/ 11447 h 182838"/>
              <a:gd name="connsiteX5-559" fmla="*/ 293 w 104721"/>
              <a:gd name="connsiteY5-560" fmla="*/ 2799 h 182838"/>
              <a:gd name="connsiteX0-561" fmla="*/ 293 w 104628"/>
              <a:gd name="connsiteY0-562" fmla="*/ 2266 h 182305"/>
              <a:gd name="connsiteX1-563" fmla="*/ 124 w 104628"/>
              <a:gd name="connsiteY1-564" fmla="*/ 181876 h 182305"/>
              <a:gd name="connsiteX2-565" fmla="*/ 104547 w 104628"/>
              <a:gd name="connsiteY2-566" fmla="*/ 182305 h 182305"/>
              <a:gd name="connsiteX3-567" fmla="*/ 103805 w 104628"/>
              <a:gd name="connsiteY3-568" fmla="*/ 84655 h 182305"/>
              <a:gd name="connsiteX4-569" fmla="*/ 22036 w 104628"/>
              <a:gd name="connsiteY4-570" fmla="*/ 10914 h 182305"/>
              <a:gd name="connsiteX5-571" fmla="*/ 293 w 104628"/>
              <a:gd name="connsiteY5-572" fmla="*/ 2266 h 182305"/>
              <a:gd name="connsiteX0-573" fmla="*/ 293 w 104628"/>
              <a:gd name="connsiteY0-574" fmla="*/ 2266 h 182305"/>
              <a:gd name="connsiteX1-575" fmla="*/ 124 w 104628"/>
              <a:gd name="connsiteY1-576" fmla="*/ 181876 h 182305"/>
              <a:gd name="connsiteX2-577" fmla="*/ 104547 w 104628"/>
              <a:gd name="connsiteY2-578" fmla="*/ 182305 h 182305"/>
              <a:gd name="connsiteX3-579" fmla="*/ 103805 w 104628"/>
              <a:gd name="connsiteY3-580" fmla="*/ 84655 h 182305"/>
              <a:gd name="connsiteX4-581" fmla="*/ 22036 w 104628"/>
              <a:gd name="connsiteY4-582" fmla="*/ 10914 h 182305"/>
              <a:gd name="connsiteX5-583" fmla="*/ 293 w 104628"/>
              <a:gd name="connsiteY5-584" fmla="*/ 2266 h 182305"/>
              <a:gd name="connsiteX0-585" fmla="*/ 293 w 104628"/>
              <a:gd name="connsiteY0-586" fmla="*/ 5459 h 185498"/>
              <a:gd name="connsiteX1-587" fmla="*/ 124 w 104628"/>
              <a:gd name="connsiteY1-588" fmla="*/ 185069 h 185498"/>
              <a:gd name="connsiteX2-589" fmla="*/ 104547 w 104628"/>
              <a:gd name="connsiteY2-590" fmla="*/ 185498 h 185498"/>
              <a:gd name="connsiteX3-591" fmla="*/ 103805 w 104628"/>
              <a:gd name="connsiteY3-592" fmla="*/ 87848 h 185498"/>
              <a:gd name="connsiteX4-593" fmla="*/ 21070 w 104628"/>
              <a:gd name="connsiteY4-594" fmla="*/ 7595 h 185498"/>
              <a:gd name="connsiteX5-595" fmla="*/ 293 w 104628"/>
              <a:gd name="connsiteY5-596" fmla="*/ 5459 h 185498"/>
              <a:gd name="connsiteX0-597" fmla="*/ 293 w 104628"/>
              <a:gd name="connsiteY0-598" fmla="*/ 6016 h 186055"/>
              <a:gd name="connsiteX1-599" fmla="*/ 124 w 104628"/>
              <a:gd name="connsiteY1-600" fmla="*/ 185626 h 186055"/>
              <a:gd name="connsiteX2-601" fmla="*/ 104547 w 104628"/>
              <a:gd name="connsiteY2-602" fmla="*/ 186055 h 186055"/>
              <a:gd name="connsiteX3-603" fmla="*/ 103805 w 104628"/>
              <a:gd name="connsiteY3-604" fmla="*/ 88405 h 186055"/>
              <a:gd name="connsiteX4-605" fmla="*/ 21070 w 104628"/>
              <a:gd name="connsiteY4-606" fmla="*/ 8152 h 186055"/>
              <a:gd name="connsiteX5-607" fmla="*/ 293 w 104628"/>
              <a:gd name="connsiteY5-608" fmla="*/ 6016 h 186055"/>
              <a:gd name="connsiteX0-609" fmla="*/ 739 w 105074"/>
              <a:gd name="connsiteY0-610" fmla="*/ 6016 h 186055"/>
              <a:gd name="connsiteX1-611" fmla="*/ 87 w 105074"/>
              <a:gd name="connsiteY1-612" fmla="*/ 185626 h 186055"/>
              <a:gd name="connsiteX2-613" fmla="*/ 104993 w 105074"/>
              <a:gd name="connsiteY2-614" fmla="*/ 186055 h 186055"/>
              <a:gd name="connsiteX3-615" fmla="*/ 104251 w 105074"/>
              <a:gd name="connsiteY3-616" fmla="*/ 88405 h 186055"/>
              <a:gd name="connsiteX4-617" fmla="*/ 21516 w 105074"/>
              <a:gd name="connsiteY4-618" fmla="*/ 8152 h 186055"/>
              <a:gd name="connsiteX5-619" fmla="*/ 739 w 105074"/>
              <a:gd name="connsiteY5-620" fmla="*/ 6016 h 186055"/>
              <a:gd name="connsiteX0-621" fmla="*/ 439 w 105096"/>
              <a:gd name="connsiteY0-622" fmla="*/ 7565 h 184098"/>
              <a:gd name="connsiteX1-623" fmla="*/ 109 w 105096"/>
              <a:gd name="connsiteY1-624" fmla="*/ 183669 h 184098"/>
              <a:gd name="connsiteX2-625" fmla="*/ 105015 w 105096"/>
              <a:gd name="connsiteY2-626" fmla="*/ 184098 h 184098"/>
              <a:gd name="connsiteX3-627" fmla="*/ 104273 w 105096"/>
              <a:gd name="connsiteY3-628" fmla="*/ 86448 h 184098"/>
              <a:gd name="connsiteX4-629" fmla="*/ 21538 w 105096"/>
              <a:gd name="connsiteY4-630" fmla="*/ 6195 h 184098"/>
              <a:gd name="connsiteX5-631" fmla="*/ 439 w 105096"/>
              <a:gd name="connsiteY5-632" fmla="*/ 7565 h 184098"/>
              <a:gd name="connsiteX0-633" fmla="*/ 439 w 105096"/>
              <a:gd name="connsiteY0-634" fmla="*/ 7819 h 184352"/>
              <a:gd name="connsiteX1-635" fmla="*/ 109 w 105096"/>
              <a:gd name="connsiteY1-636" fmla="*/ 183923 h 184352"/>
              <a:gd name="connsiteX2-637" fmla="*/ 105015 w 105096"/>
              <a:gd name="connsiteY2-638" fmla="*/ 184352 h 184352"/>
              <a:gd name="connsiteX3-639" fmla="*/ 104273 w 105096"/>
              <a:gd name="connsiteY3-640" fmla="*/ 86702 h 184352"/>
              <a:gd name="connsiteX4-641" fmla="*/ 21538 w 105096"/>
              <a:gd name="connsiteY4-642" fmla="*/ 6449 h 184352"/>
              <a:gd name="connsiteX5-643" fmla="*/ 439 w 105096"/>
              <a:gd name="connsiteY5-644" fmla="*/ 7819 h 184352"/>
              <a:gd name="connsiteX0-645" fmla="*/ 458 w 105115"/>
              <a:gd name="connsiteY0-646" fmla="*/ 13143 h 189676"/>
              <a:gd name="connsiteX1-647" fmla="*/ 128 w 105115"/>
              <a:gd name="connsiteY1-648" fmla="*/ 189247 h 189676"/>
              <a:gd name="connsiteX2-649" fmla="*/ 105034 w 105115"/>
              <a:gd name="connsiteY2-650" fmla="*/ 189676 h 189676"/>
              <a:gd name="connsiteX3-651" fmla="*/ 104292 w 105115"/>
              <a:gd name="connsiteY3-652" fmla="*/ 92026 h 189676"/>
              <a:gd name="connsiteX4-653" fmla="*/ 21557 w 105115"/>
              <a:gd name="connsiteY4-654" fmla="*/ 11773 h 189676"/>
              <a:gd name="connsiteX5-655" fmla="*/ 458 w 105115"/>
              <a:gd name="connsiteY5-656" fmla="*/ 13143 h 189676"/>
              <a:gd name="connsiteX0-657" fmla="*/ 319 w 105137"/>
              <a:gd name="connsiteY0-658" fmla="*/ 16802 h 185571"/>
              <a:gd name="connsiteX1-659" fmla="*/ 150 w 105137"/>
              <a:gd name="connsiteY1-660" fmla="*/ 185142 h 185571"/>
              <a:gd name="connsiteX2-661" fmla="*/ 105056 w 105137"/>
              <a:gd name="connsiteY2-662" fmla="*/ 185571 h 185571"/>
              <a:gd name="connsiteX3-663" fmla="*/ 104314 w 105137"/>
              <a:gd name="connsiteY3-664" fmla="*/ 87921 h 185571"/>
              <a:gd name="connsiteX4-665" fmla="*/ 21579 w 105137"/>
              <a:gd name="connsiteY4-666" fmla="*/ 7668 h 185571"/>
              <a:gd name="connsiteX5-667" fmla="*/ 319 w 105137"/>
              <a:gd name="connsiteY5-668" fmla="*/ 16802 h 185571"/>
              <a:gd name="connsiteX0-669" fmla="*/ 319 w 105137"/>
              <a:gd name="connsiteY0-670" fmla="*/ 16802 h 185571"/>
              <a:gd name="connsiteX1-671" fmla="*/ 150 w 105137"/>
              <a:gd name="connsiteY1-672" fmla="*/ 185142 h 185571"/>
              <a:gd name="connsiteX2-673" fmla="*/ 105056 w 105137"/>
              <a:gd name="connsiteY2-674" fmla="*/ 185571 h 185571"/>
              <a:gd name="connsiteX3-675" fmla="*/ 104314 w 105137"/>
              <a:gd name="connsiteY3-676" fmla="*/ 87921 h 185571"/>
              <a:gd name="connsiteX4-677" fmla="*/ 21579 w 105137"/>
              <a:gd name="connsiteY4-678" fmla="*/ 7668 h 185571"/>
              <a:gd name="connsiteX5-679" fmla="*/ 319 w 105137"/>
              <a:gd name="connsiteY5-680" fmla="*/ 16802 h 185571"/>
              <a:gd name="connsiteX0-681" fmla="*/ 319 w 105137"/>
              <a:gd name="connsiteY0-682" fmla="*/ 15434 h 184203"/>
              <a:gd name="connsiteX1-683" fmla="*/ 150 w 105137"/>
              <a:gd name="connsiteY1-684" fmla="*/ 183774 h 184203"/>
              <a:gd name="connsiteX2-685" fmla="*/ 105056 w 105137"/>
              <a:gd name="connsiteY2-686" fmla="*/ 184203 h 184203"/>
              <a:gd name="connsiteX3-687" fmla="*/ 104314 w 105137"/>
              <a:gd name="connsiteY3-688" fmla="*/ 86553 h 184203"/>
              <a:gd name="connsiteX4-689" fmla="*/ 21579 w 105137"/>
              <a:gd name="connsiteY4-690" fmla="*/ 6300 h 184203"/>
              <a:gd name="connsiteX5-691" fmla="*/ 319 w 105137"/>
              <a:gd name="connsiteY5-692" fmla="*/ 15434 h 184203"/>
              <a:gd name="connsiteX0-693" fmla="*/ 49 w 105229"/>
              <a:gd name="connsiteY0-694" fmla="*/ 16801 h 185570"/>
              <a:gd name="connsiteX1-695" fmla="*/ 242 w 105229"/>
              <a:gd name="connsiteY1-696" fmla="*/ 185141 h 185570"/>
              <a:gd name="connsiteX2-697" fmla="*/ 105148 w 105229"/>
              <a:gd name="connsiteY2-698" fmla="*/ 185570 h 185570"/>
              <a:gd name="connsiteX3-699" fmla="*/ 104406 w 105229"/>
              <a:gd name="connsiteY3-700" fmla="*/ 87920 h 185570"/>
              <a:gd name="connsiteX4-701" fmla="*/ 21671 w 105229"/>
              <a:gd name="connsiteY4-702" fmla="*/ 7667 h 185570"/>
              <a:gd name="connsiteX5-703" fmla="*/ 49 w 105229"/>
              <a:gd name="connsiteY5-704" fmla="*/ 16801 h 185570"/>
              <a:gd name="connsiteX0-705" fmla="*/ 85 w 105265"/>
              <a:gd name="connsiteY0-706" fmla="*/ 17211 h 185980"/>
              <a:gd name="connsiteX1-707" fmla="*/ 278 w 105265"/>
              <a:gd name="connsiteY1-708" fmla="*/ 185551 h 185980"/>
              <a:gd name="connsiteX2-709" fmla="*/ 105184 w 105265"/>
              <a:gd name="connsiteY2-710" fmla="*/ 185980 h 185980"/>
              <a:gd name="connsiteX3-711" fmla="*/ 104442 w 105265"/>
              <a:gd name="connsiteY3-712" fmla="*/ 88330 h 185980"/>
              <a:gd name="connsiteX4-713" fmla="*/ 21707 w 105265"/>
              <a:gd name="connsiteY4-714" fmla="*/ 8077 h 185980"/>
              <a:gd name="connsiteX5-715" fmla="*/ 85 w 105265"/>
              <a:gd name="connsiteY5-716" fmla="*/ 17211 h 185980"/>
              <a:gd name="connsiteX0-717" fmla="*/ 85 w 105265"/>
              <a:gd name="connsiteY0-718" fmla="*/ 17892 h 186661"/>
              <a:gd name="connsiteX1-719" fmla="*/ 278 w 105265"/>
              <a:gd name="connsiteY1-720" fmla="*/ 186232 h 186661"/>
              <a:gd name="connsiteX2-721" fmla="*/ 105184 w 105265"/>
              <a:gd name="connsiteY2-722" fmla="*/ 186661 h 186661"/>
              <a:gd name="connsiteX3-723" fmla="*/ 104442 w 105265"/>
              <a:gd name="connsiteY3-724" fmla="*/ 89011 h 186661"/>
              <a:gd name="connsiteX4-725" fmla="*/ 21707 w 105265"/>
              <a:gd name="connsiteY4-726" fmla="*/ 8758 h 186661"/>
              <a:gd name="connsiteX5-727" fmla="*/ 85 w 105265"/>
              <a:gd name="connsiteY5-728" fmla="*/ 17892 h 186661"/>
              <a:gd name="connsiteX0-729" fmla="*/ 85 w 105265"/>
              <a:gd name="connsiteY0-730" fmla="*/ 18360 h 187129"/>
              <a:gd name="connsiteX1-731" fmla="*/ 278 w 105265"/>
              <a:gd name="connsiteY1-732" fmla="*/ 186700 h 187129"/>
              <a:gd name="connsiteX2-733" fmla="*/ 105184 w 105265"/>
              <a:gd name="connsiteY2-734" fmla="*/ 187129 h 187129"/>
              <a:gd name="connsiteX3-735" fmla="*/ 104442 w 105265"/>
              <a:gd name="connsiteY3-736" fmla="*/ 89479 h 187129"/>
              <a:gd name="connsiteX4-737" fmla="*/ 21707 w 105265"/>
              <a:gd name="connsiteY4-738" fmla="*/ 9226 h 187129"/>
              <a:gd name="connsiteX5-739" fmla="*/ 85 w 105265"/>
              <a:gd name="connsiteY5-740" fmla="*/ 18360 h 187129"/>
              <a:gd name="connsiteX0-741" fmla="*/ 85 w 105265"/>
              <a:gd name="connsiteY0-742" fmla="*/ 16549 h 185318"/>
              <a:gd name="connsiteX1-743" fmla="*/ 278 w 105265"/>
              <a:gd name="connsiteY1-744" fmla="*/ 184889 h 185318"/>
              <a:gd name="connsiteX2-745" fmla="*/ 105184 w 105265"/>
              <a:gd name="connsiteY2-746" fmla="*/ 185318 h 185318"/>
              <a:gd name="connsiteX3-747" fmla="*/ 104442 w 105265"/>
              <a:gd name="connsiteY3-748" fmla="*/ 87668 h 185318"/>
              <a:gd name="connsiteX4-749" fmla="*/ 21707 w 105265"/>
              <a:gd name="connsiteY4-750" fmla="*/ 7415 h 185318"/>
              <a:gd name="connsiteX5-751" fmla="*/ 85 w 105265"/>
              <a:gd name="connsiteY5-752" fmla="*/ 16549 h 185318"/>
              <a:gd name="connsiteX0-753" fmla="*/ 85 w 106030"/>
              <a:gd name="connsiteY0-754" fmla="*/ 16549 h 184889"/>
              <a:gd name="connsiteX1-755" fmla="*/ 278 w 106030"/>
              <a:gd name="connsiteY1-756" fmla="*/ 184889 h 184889"/>
              <a:gd name="connsiteX2-757" fmla="*/ 105989 w 106030"/>
              <a:gd name="connsiteY2-758" fmla="*/ 177832 h 184889"/>
              <a:gd name="connsiteX3-759" fmla="*/ 104442 w 106030"/>
              <a:gd name="connsiteY3-760" fmla="*/ 87668 h 184889"/>
              <a:gd name="connsiteX4-761" fmla="*/ 21707 w 106030"/>
              <a:gd name="connsiteY4-762" fmla="*/ 7415 h 184889"/>
              <a:gd name="connsiteX5-763" fmla="*/ 85 w 106030"/>
              <a:gd name="connsiteY5-764" fmla="*/ 16549 h 184889"/>
              <a:gd name="connsiteX0-765" fmla="*/ 85 w 104442"/>
              <a:gd name="connsiteY0-766" fmla="*/ 16549 h 184889"/>
              <a:gd name="connsiteX1-767" fmla="*/ 278 w 104442"/>
              <a:gd name="connsiteY1-768" fmla="*/ 184889 h 184889"/>
              <a:gd name="connsiteX2-769" fmla="*/ 104442 w 104442"/>
              <a:gd name="connsiteY2-770" fmla="*/ 87668 h 184889"/>
              <a:gd name="connsiteX3-771" fmla="*/ 21707 w 104442"/>
              <a:gd name="connsiteY3-772" fmla="*/ 7415 h 184889"/>
              <a:gd name="connsiteX4-773" fmla="*/ 85 w 104442"/>
              <a:gd name="connsiteY4-774" fmla="*/ 16549 h 184889"/>
              <a:gd name="connsiteX0-775" fmla="*/ 967 w 105324"/>
              <a:gd name="connsiteY0-776" fmla="*/ 14652 h 94168"/>
              <a:gd name="connsiteX1-777" fmla="*/ 3737 w 105324"/>
              <a:gd name="connsiteY1-778" fmla="*/ 94168 h 94168"/>
              <a:gd name="connsiteX2-779" fmla="*/ 105324 w 105324"/>
              <a:gd name="connsiteY2-780" fmla="*/ 85771 h 94168"/>
              <a:gd name="connsiteX3-781" fmla="*/ 22589 w 105324"/>
              <a:gd name="connsiteY3-782" fmla="*/ 5518 h 94168"/>
              <a:gd name="connsiteX4-783" fmla="*/ 967 w 105324"/>
              <a:gd name="connsiteY4-784" fmla="*/ 14652 h 94168"/>
              <a:gd name="connsiteX0-785" fmla="*/ 967 w 139472"/>
              <a:gd name="connsiteY0-786" fmla="*/ 16071 h 96902"/>
              <a:gd name="connsiteX1-787" fmla="*/ 3737 w 139472"/>
              <a:gd name="connsiteY1-788" fmla="*/ 95587 h 96902"/>
              <a:gd name="connsiteX2-789" fmla="*/ 139472 w 139472"/>
              <a:gd name="connsiteY2-790" fmla="*/ 96902 h 96902"/>
              <a:gd name="connsiteX3-791" fmla="*/ 22589 w 139472"/>
              <a:gd name="connsiteY3-792" fmla="*/ 6937 h 96902"/>
              <a:gd name="connsiteX4-793" fmla="*/ 967 w 139472"/>
              <a:gd name="connsiteY4-794" fmla="*/ 16071 h 96902"/>
              <a:gd name="connsiteX0-795" fmla="*/ 967 w 139472"/>
              <a:gd name="connsiteY0-796" fmla="*/ 16071 h 96902"/>
              <a:gd name="connsiteX1-797" fmla="*/ 3737 w 139472"/>
              <a:gd name="connsiteY1-798" fmla="*/ 95587 h 96902"/>
              <a:gd name="connsiteX2-799" fmla="*/ 139472 w 139472"/>
              <a:gd name="connsiteY2-800" fmla="*/ 96902 h 96902"/>
              <a:gd name="connsiteX3-801" fmla="*/ 22589 w 139472"/>
              <a:gd name="connsiteY3-802" fmla="*/ 6937 h 96902"/>
              <a:gd name="connsiteX4-803" fmla="*/ 967 w 139472"/>
              <a:gd name="connsiteY4-804" fmla="*/ 16071 h 96902"/>
              <a:gd name="connsiteX0-805" fmla="*/ 1750 w 140255"/>
              <a:gd name="connsiteY0-806" fmla="*/ 15980 h 96811"/>
              <a:gd name="connsiteX1-807" fmla="*/ 1621 w 140255"/>
              <a:gd name="connsiteY1-808" fmla="*/ 93270 h 96811"/>
              <a:gd name="connsiteX2-809" fmla="*/ 140255 w 140255"/>
              <a:gd name="connsiteY2-810" fmla="*/ 96811 h 96811"/>
              <a:gd name="connsiteX3-811" fmla="*/ 23372 w 140255"/>
              <a:gd name="connsiteY3-812" fmla="*/ 6846 h 96811"/>
              <a:gd name="connsiteX4-813" fmla="*/ 1750 w 140255"/>
              <a:gd name="connsiteY4-814" fmla="*/ 15980 h 96811"/>
              <a:gd name="connsiteX0-815" fmla="*/ 1750 w 136067"/>
              <a:gd name="connsiteY0-816" fmla="*/ 15711 h 93001"/>
              <a:gd name="connsiteX1-817" fmla="*/ 1621 w 136067"/>
              <a:gd name="connsiteY1-818" fmla="*/ 93001 h 93001"/>
              <a:gd name="connsiteX2-819" fmla="*/ 136067 w 136067"/>
              <a:gd name="connsiteY2-820" fmla="*/ 92900 h 93001"/>
              <a:gd name="connsiteX3-821" fmla="*/ 23372 w 136067"/>
              <a:gd name="connsiteY3-822" fmla="*/ 6577 h 93001"/>
              <a:gd name="connsiteX4-823" fmla="*/ 1750 w 136067"/>
              <a:gd name="connsiteY4-824" fmla="*/ 15711 h 93001"/>
              <a:gd name="connsiteX0-825" fmla="*/ 1966 w 135639"/>
              <a:gd name="connsiteY0-826" fmla="*/ 15203 h 93302"/>
              <a:gd name="connsiteX1-827" fmla="*/ 1193 w 135639"/>
              <a:gd name="connsiteY1-828" fmla="*/ 93302 h 93302"/>
              <a:gd name="connsiteX2-829" fmla="*/ 135639 w 135639"/>
              <a:gd name="connsiteY2-830" fmla="*/ 93201 h 93302"/>
              <a:gd name="connsiteX3-831" fmla="*/ 22944 w 135639"/>
              <a:gd name="connsiteY3-832" fmla="*/ 6878 h 93302"/>
              <a:gd name="connsiteX4-833" fmla="*/ 1966 w 135639"/>
              <a:gd name="connsiteY4-834" fmla="*/ 15203 h 93302"/>
              <a:gd name="connsiteX0-835" fmla="*/ 967 w 134640"/>
              <a:gd name="connsiteY0-836" fmla="*/ 15313 h 93412"/>
              <a:gd name="connsiteX1-837" fmla="*/ 194 w 134640"/>
              <a:gd name="connsiteY1-838" fmla="*/ 93412 h 93412"/>
              <a:gd name="connsiteX2-839" fmla="*/ 134640 w 134640"/>
              <a:gd name="connsiteY2-840" fmla="*/ 93311 h 93412"/>
              <a:gd name="connsiteX3-841" fmla="*/ 21945 w 134640"/>
              <a:gd name="connsiteY3-842" fmla="*/ 6988 h 93412"/>
              <a:gd name="connsiteX4-843" fmla="*/ 967 w 134640"/>
              <a:gd name="connsiteY4-844" fmla="*/ 15313 h 93412"/>
              <a:gd name="connsiteX0-845" fmla="*/ 940 w 134613"/>
              <a:gd name="connsiteY0-846" fmla="*/ 15315 h 93414"/>
              <a:gd name="connsiteX1-847" fmla="*/ 167 w 134613"/>
              <a:gd name="connsiteY1-848" fmla="*/ 93414 h 93414"/>
              <a:gd name="connsiteX2-849" fmla="*/ 134613 w 134613"/>
              <a:gd name="connsiteY2-850" fmla="*/ 93313 h 93414"/>
              <a:gd name="connsiteX3-851" fmla="*/ 21918 w 134613"/>
              <a:gd name="connsiteY3-852" fmla="*/ 6990 h 93414"/>
              <a:gd name="connsiteX4-853" fmla="*/ 940 w 134613"/>
              <a:gd name="connsiteY4-854" fmla="*/ 15315 h 93414"/>
              <a:gd name="connsiteX0-855" fmla="*/ 588 w 134744"/>
              <a:gd name="connsiteY0-856" fmla="*/ 15315 h 93414"/>
              <a:gd name="connsiteX1-857" fmla="*/ 298 w 134744"/>
              <a:gd name="connsiteY1-858" fmla="*/ 93414 h 93414"/>
              <a:gd name="connsiteX2-859" fmla="*/ 134744 w 134744"/>
              <a:gd name="connsiteY2-860" fmla="*/ 93313 h 93414"/>
              <a:gd name="connsiteX3-861" fmla="*/ 22049 w 134744"/>
              <a:gd name="connsiteY3-862" fmla="*/ 6990 h 93414"/>
              <a:gd name="connsiteX4-863" fmla="*/ 588 w 134744"/>
              <a:gd name="connsiteY4-864" fmla="*/ 15315 h 93414"/>
              <a:gd name="connsiteX0-865" fmla="*/ 446 w 134602"/>
              <a:gd name="connsiteY0-866" fmla="*/ 14255 h 92354"/>
              <a:gd name="connsiteX1-867" fmla="*/ 156 w 134602"/>
              <a:gd name="connsiteY1-868" fmla="*/ 92354 h 92354"/>
              <a:gd name="connsiteX2-869" fmla="*/ 134602 w 134602"/>
              <a:gd name="connsiteY2-870" fmla="*/ 92253 h 92354"/>
              <a:gd name="connsiteX3-871" fmla="*/ 21907 w 134602"/>
              <a:gd name="connsiteY3-872" fmla="*/ 5930 h 92354"/>
              <a:gd name="connsiteX4-873" fmla="*/ 446 w 134602"/>
              <a:gd name="connsiteY4-874" fmla="*/ 14255 h 92354"/>
              <a:gd name="connsiteX0-875" fmla="*/ 1459 w 135615"/>
              <a:gd name="connsiteY0-876" fmla="*/ 17034 h 95133"/>
              <a:gd name="connsiteX1-877" fmla="*/ 1169 w 135615"/>
              <a:gd name="connsiteY1-878" fmla="*/ 95133 h 95133"/>
              <a:gd name="connsiteX2-879" fmla="*/ 135615 w 135615"/>
              <a:gd name="connsiteY2-880" fmla="*/ 95032 h 95133"/>
              <a:gd name="connsiteX3-881" fmla="*/ 18249 w 135615"/>
              <a:gd name="connsiteY3-882" fmla="*/ 6281 h 95133"/>
              <a:gd name="connsiteX4-883" fmla="*/ 1459 w 135615"/>
              <a:gd name="connsiteY4-884" fmla="*/ 17034 h 95133"/>
              <a:gd name="connsiteX0-885" fmla="*/ 1459 w 135615"/>
              <a:gd name="connsiteY0-886" fmla="*/ 17837 h 95936"/>
              <a:gd name="connsiteX1-887" fmla="*/ 1169 w 135615"/>
              <a:gd name="connsiteY1-888" fmla="*/ 95936 h 95936"/>
              <a:gd name="connsiteX2-889" fmla="*/ 135615 w 135615"/>
              <a:gd name="connsiteY2-890" fmla="*/ 95835 h 95936"/>
              <a:gd name="connsiteX3-891" fmla="*/ 18249 w 135615"/>
              <a:gd name="connsiteY3-892" fmla="*/ 7084 h 95936"/>
              <a:gd name="connsiteX4-893" fmla="*/ 1459 w 135615"/>
              <a:gd name="connsiteY4-894" fmla="*/ 17837 h 95936"/>
              <a:gd name="connsiteX0-895" fmla="*/ 1459 w 135615"/>
              <a:gd name="connsiteY0-896" fmla="*/ 13882 h 91981"/>
              <a:gd name="connsiteX1-897" fmla="*/ 1169 w 135615"/>
              <a:gd name="connsiteY1-898" fmla="*/ 91981 h 91981"/>
              <a:gd name="connsiteX2-899" fmla="*/ 135615 w 135615"/>
              <a:gd name="connsiteY2-900" fmla="*/ 91880 h 91981"/>
              <a:gd name="connsiteX3-901" fmla="*/ 18249 w 135615"/>
              <a:gd name="connsiteY3-902" fmla="*/ 3129 h 91981"/>
              <a:gd name="connsiteX4-903" fmla="*/ 1459 w 135615"/>
              <a:gd name="connsiteY4-904" fmla="*/ 13882 h 91981"/>
              <a:gd name="connsiteX0-905" fmla="*/ 425 w 134581"/>
              <a:gd name="connsiteY0-906" fmla="*/ 14546 h 92645"/>
              <a:gd name="connsiteX1-907" fmla="*/ 135 w 134581"/>
              <a:gd name="connsiteY1-908" fmla="*/ 92645 h 92645"/>
              <a:gd name="connsiteX2-909" fmla="*/ 134581 w 134581"/>
              <a:gd name="connsiteY2-910" fmla="*/ 92544 h 92645"/>
              <a:gd name="connsiteX3-911" fmla="*/ 17215 w 134581"/>
              <a:gd name="connsiteY3-912" fmla="*/ 3793 h 92645"/>
              <a:gd name="connsiteX4-913" fmla="*/ 425 w 134581"/>
              <a:gd name="connsiteY4-914" fmla="*/ 14546 h 92645"/>
              <a:gd name="connsiteX0-915" fmla="*/ 425 w 122621"/>
              <a:gd name="connsiteY0-916" fmla="*/ 16896 h 94995"/>
              <a:gd name="connsiteX1-917" fmla="*/ 135 w 122621"/>
              <a:gd name="connsiteY1-918" fmla="*/ 94995 h 94995"/>
              <a:gd name="connsiteX2-919" fmla="*/ 122621 w 122621"/>
              <a:gd name="connsiteY2-920" fmla="*/ 84423 h 94995"/>
              <a:gd name="connsiteX3-921" fmla="*/ 17215 w 122621"/>
              <a:gd name="connsiteY3-922" fmla="*/ 6143 h 94995"/>
              <a:gd name="connsiteX4-923" fmla="*/ 425 w 122621"/>
              <a:gd name="connsiteY4-924" fmla="*/ 16896 h 94995"/>
              <a:gd name="connsiteX0-925" fmla="*/ 425 w 122621"/>
              <a:gd name="connsiteY0-926" fmla="*/ 16896 h 94995"/>
              <a:gd name="connsiteX1-927" fmla="*/ 135 w 122621"/>
              <a:gd name="connsiteY1-928" fmla="*/ 94995 h 94995"/>
              <a:gd name="connsiteX2-929" fmla="*/ 122621 w 122621"/>
              <a:gd name="connsiteY2-930" fmla="*/ 84423 h 94995"/>
              <a:gd name="connsiteX3-931" fmla="*/ 17215 w 122621"/>
              <a:gd name="connsiteY3-932" fmla="*/ 6143 h 94995"/>
              <a:gd name="connsiteX4-933" fmla="*/ 425 w 122621"/>
              <a:gd name="connsiteY4-934" fmla="*/ 16896 h 94995"/>
              <a:gd name="connsiteX0-935" fmla="*/ 425 w 122621"/>
              <a:gd name="connsiteY0-936" fmla="*/ 18135 h 96234"/>
              <a:gd name="connsiteX1-937" fmla="*/ 135 w 122621"/>
              <a:gd name="connsiteY1-938" fmla="*/ 96234 h 96234"/>
              <a:gd name="connsiteX2-939" fmla="*/ 122621 w 122621"/>
              <a:gd name="connsiteY2-940" fmla="*/ 85662 h 96234"/>
              <a:gd name="connsiteX3-941" fmla="*/ 17215 w 122621"/>
              <a:gd name="connsiteY3-942" fmla="*/ 7382 h 96234"/>
              <a:gd name="connsiteX4-943" fmla="*/ 425 w 122621"/>
              <a:gd name="connsiteY4-944" fmla="*/ 18135 h 96234"/>
              <a:gd name="connsiteX0-945" fmla="*/ 425 w 122621"/>
              <a:gd name="connsiteY0-946" fmla="*/ 15794 h 93893"/>
              <a:gd name="connsiteX1-947" fmla="*/ 135 w 122621"/>
              <a:gd name="connsiteY1-948" fmla="*/ 93893 h 93893"/>
              <a:gd name="connsiteX2-949" fmla="*/ 122621 w 122621"/>
              <a:gd name="connsiteY2-950" fmla="*/ 83321 h 93893"/>
              <a:gd name="connsiteX3-951" fmla="*/ 17215 w 122621"/>
              <a:gd name="connsiteY3-952" fmla="*/ 5041 h 93893"/>
              <a:gd name="connsiteX4-953" fmla="*/ 425 w 122621"/>
              <a:gd name="connsiteY4-954" fmla="*/ 15794 h 93893"/>
              <a:gd name="connsiteX0-955" fmla="*/ 1364 w 123560"/>
              <a:gd name="connsiteY0-956" fmla="*/ 14706 h 82233"/>
              <a:gd name="connsiteX1-957" fmla="*/ 1316 w 123560"/>
              <a:gd name="connsiteY1-958" fmla="*/ 80513 h 82233"/>
              <a:gd name="connsiteX2-959" fmla="*/ 123560 w 123560"/>
              <a:gd name="connsiteY2-960" fmla="*/ 82233 h 82233"/>
              <a:gd name="connsiteX3-961" fmla="*/ 18154 w 123560"/>
              <a:gd name="connsiteY3-962" fmla="*/ 3953 h 82233"/>
              <a:gd name="connsiteX4-963" fmla="*/ 1364 w 123560"/>
              <a:gd name="connsiteY4-964" fmla="*/ 14706 h 82233"/>
              <a:gd name="connsiteX0-965" fmla="*/ 1125 w 123321"/>
              <a:gd name="connsiteY0-966" fmla="*/ 14706 h 82233"/>
              <a:gd name="connsiteX1-967" fmla="*/ 1077 w 123321"/>
              <a:gd name="connsiteY1-968" fmla="*/ 80513 h 82233"/>
              <a:gd name="connsiteX2-969" fmla="*/ 123321 w 123321"/>
              <a:gd name="connsiteY2-970" fmla="*/ 82233 h 82233"/>
              <a:gd name="connsiteX3-971" fmla="*/ 17915 w 123321"/>
              <a:gd name="connsiteY3-972" fmla="*/ 3953 h 82233"/>
              <a:gd name="connsiteX4-973" fmla="*/ 1125 w 123321"/>
              <a:gd name="connsiteY4-974" fmla="*/ 14706 h 82233"/>
              <a:gd name="connsiteX0-975" fmla="*/ 48 w 122244"/>
              <a:gd name="connsiteY0-976" fmla="*/ 14767 h 82294"/>
              <a:gd name="connsiteX1-977" fmla="*/ 0 w 122244"/>
              <a:gd name="connsiteY1-978" fmla="*/ 80574 h 82294"/>
              <a:gd name="connsiteX2-979" fmla="*/ 122244 w 122244"/>
              <a:gd name="connsiteY2-980" fmla="*/ 82294 h 82294"/>
              <a:gd name="connsiteX3-981" fmla="*/ 16838 w 122244"/>
              <a:gd name="connsiteY3-982" fmla="*/ 4014 h 82294"/>
              <a:gd name="connsiteX4-983" fmla="*/ 48 w 122244"/>
              <a:gd name="connsiteY4-984" fmla="*/ 14767 h 82294"/>
              <a:gd name="connsiteX0-985" fmla="*/ 1276 w 123472"/>
              <a:gd name="connsiteY0-986" fmla="*/ 14732 h 82259"/>
              <a:gd name="connsiteX1-987" fmla="*/ 745 w 123472"/>
              <a:gd name="connsiteY1-988" fmla="*/ 81298 h 82259"/>
              <a:gd name="connsiteX2-989" fmla="*/ 123472 w 123472"/>
              <a:gd name="connsiteY2-990" fmla="*/ 82259 h 82259"/>
              <a:gd name="connsiteX3-991" fmla="*/ 18066 w 123472"/>
              <a:gd name="connsiteY3-992" fmla="*/ 3979 h 82259"/>
              <a:gd name="connsiteX4-993" fmla="*/ 1276 w 123472"/>
              <a:gd name="connsiteY4-994" fmla="*/ 14732 h 82259"/>
              <a:gd name="connsiteX0-995" fmla="*/ 1250 w 123446"/>
              <a:gd name="connsiteY0-996" fmla="*/ 14732 h 82259"/>
              <a:gd name="connsiteX1-997" fmla="*/ 719 w 123446"/>
              <a:gd name="connsiteY1-998" fmla="*/ 81298 h 82259"/>
              <a:gd name="connsiteX2-999" fmla="*/ 123446 w 123446"/>
              <a:gd name="connsiteY2-1000" fmla="*/ 82259 h 82259"/>
              <a:gd name="connsiteX3-1001" fmla="*/ 18040 w 123446"/>
              <a:gd name="connsiteY3-1002" fmla="*/ 3979 h 82259"/>
              <a:gd name="connsiteX4-1003" fmla="*/ 1250 w 123446"/>
              <a:gd name="connsiteY4-1004" fmla="*/ 14732 h 82259"/>
              <a:gd name="connsiteX0-1005" fmla="*/ 531 w 122727"/>
              <a:gd name="connsiteY0-1006" fmla="*/ 14794 h 82321"/>
              <a:gd name="connsiteX1-1007" fmla="*/ 0 w 122727"/>
              <a:gd name="connsiteY1-1008" fmla="*/ 81360 h 82321"/>
              <a:gd name="connsiteX2-1009" fmla="*/ 122727 w 122727"/>
              <a:gd name="connsiteY2-1010" fmla="*/ 82321 h 82321"/>
              <a:gd name="connsiteX3-1011" fmla="*/ 17321 w 122727"/>
              <a:gd name="connsiteY3-1012" fmla="*/ 4041 h 82321"/>
              <a:gd name="connsiteX4-1013" fmla="*/ 531 w 122727"/>
              <a:gd name="connsiteY4-1014" fmla="*/ 14794 h 82321"/>
              <a:gd name="connsiteX0-1015" fmla="*/ 192 w 122992"/>
              <a:gd name="connsiteY0-1016" fmla="*/ 15906 h 83433"/>
              <a:gd name="connsiteX1-1017" fmla="*/ 265 w 122992"/>
              <a:gd name="connsiteY1-1018" fmla="*/ 82472 h 83433"/>
              <a:gd name="connsiteX2-1019" fmla="*/ 122992 w 122992"/>
              <a:gd name="connsiteY2-1020" fmla="*/ 83433 h 83433"/>
              <a:gd name="connsiteX3-1021" fmla="*/ 17586 w 122992"/>
              <a:gd name="connsiteY3-1022" fmla="*/ 5153 h 83433"/>
              <a:gd name="connsiteX4-1023" fmla="*/ 192 w 122992"/>
              <a:gd name="connsiteY4-1024" fmla="*/ 15906 h 83433"/>
              <a:gd name="connsiteX0-1025" fmla="*/ 301 w 123101"/>
              <a:gd name="connsiteY0-1026" fmla="*/ 15906 h 83433"/>
              <a:gd name="connsiteX1-1027" fmla="*/ 374 w 123101"/>
              <a:gd name="connsiteY1-1028" fmla="*/ 82472 h 83433"/>
              <a:gd name="connsiteX2-1029" fmla="*/ 123101 w 123101"/>
              <a:gd name="connsiteY2-1030" fmla="*/ 83433 h 83433"/>
              <a:gd name="connsiteX3-1031" fmla="*/ 17695 w 123101"/>
              <a:gd name="connsiteY3-1032" fmla="*/ 5153 h 83433"/>
              <a:gd name="connsiteX4-1033" fmla="*/ 301 w 123101"/>
              <a:gd name="connsiteY4-1034" fmla="*/ 15906 h 83433"/>
              <a:gd name="connsiteX0-1035" fmla="*/ 301 w 123101"/>
              <a:gd name="connsiteY0-1036" fmla="*/ 15906 h 83433"/>
              <a:gd name="connsiteX1-1037" fmla="*/ 374 w 123101"/>
              <a:gd name="connsiteY1-1038" fmla="*/ 82472 h 83433"/>
              <a:gd name="connsiteX2-1039" fmla="*/ 123101 w 123101"/>
              <a:gd name="connsiteY2-1040" fmla="*/ 83433 h 83433"/>
              <a:gd name="connsiteX3-1041" fmla="*/ 17695 w 123101"/>
              <a:gd name="connsiteY3-1042" fmla="*/ 5153 h 83433"/>
              <a:gd name="connsiteX4-1043" fmla="*/ 301 w 123101"/>
              <a:gd name="connsiteY4-1044" fmla="*/ 15906 h 83433"/>
              <a:gd name="connsiteX0-1045" fmla="*/ 202 w 123002"/>
              <a:gd name="connsiteY0-1046" fmla="*/ 15876 h 83403"/>
              <a:gd name="connsiteX1-1047" fmla="*/ 275 w 123002"/>
              <a:gd name="connsiteY1-1048" fmla="*/ 82442 h 83403"/>
              <a:gd name="connsiteX2-1049" fmla="*/ 123002 w 123002"/>
              <a:gd name="connsiteY2-1050" fmla="*/ 83403 h 83403"/>
              <a:gd name="connsiteX3-1051" fmla="*/ 17596 w 123002"/>
              <a:gd name="connsiteY3-1052" fmla="*/ 5123 h 83403"/>
              <a:gd name="connsiteX4-1053" fmla="*/ 202 w 123002"/>
              <a:gd name="connsiteY4-1054" fmla="*/ 15876 h 83403"/>
              <a:gd name="connsiteX0-1055" fmla="*/ 202 w 123002"/>
              <a:gd name="connsiteY0-1056" fmla="*/ 15876 h 83403"/>
              <a:gd name="connsiteX1-1057" fmla="*/ 275 w 123002"/>
              <a:gd name="connsiteY1-1058" fmla="*/ 82442 h 83403"/>
              <a:gd name="connsiteX2-1059" fmla="*/ 123002 w 123002"/>
              <a:gd name="connsiteY2-1060" fmla="*/ 83403 h 83403"/>
              <a:gd name="connsiteX3-1061" fmla="*/ 17596 w 123002"/>
              <a:gd name="connsiteY3-1062" fmla="*/ 5123 h 83403"/>
              <a:gd name="connsiteX4-1063" fmla="*/ 202 w 123002"/>
              <a:gd name="connsiteY4-1064" fmla="*/ 15876 h 83403"/>
              <a:gd name="connsiteX0-1065" fmla="*/ 152 w 122952"/>
              <a:gd name="connsiteY0-1066" fmla="*/ 15876 h 83403"/>
              <a:gd name="connsiteX1-1067" fmla="*/ 225 w 122952"/>
              <a:gd name="connsiteY1-1068" fmla="*/ 82442 h 83403"/>
              <a:gd name="connsiteX2-1069" fmla="*/ 122952 w 122952"/>
              <a:gd name="connsiteY2-1070" fmla="*/ 83403 h 83403"/>
              <a:gd name="connsiteX3-1071" fmla="*/ 17546 w 122952"/>
              <a:gd name="connsiteY3-1072" fmla="*/ 5123 h 83403"/>
              <a:gd name="connsiteX4-1073" fmla="*/ 152 w 122952"/>
              <a:gd name="connsiteY4-1074" fmla="*/ 15876 h 83403"/>
              <a:gd name="connsiteX0-1075" fmla="*/ 5 w 122805"/>
              <a:gd name="connsiteY0-1076" fmla="*/ 14529 h 82056"/>
              <a:gd name="connsiteX1-1077" fmla="*/ 78 w 122805"/>
              <a:gd name="connsiteY1-1078" fmla="*/ 81095 h 82056"/>
              <a:gd name="connsiteX2-1079" fmla="*/ 122805 w 122805"/>
              <a:gd name="connsiteY2-1080" fmla="*/ 82056 h 82056"/>
              <a:gd name="connsiteX3-1081" fmla="*/ 17399 w 122805"/>
              <a:gd name="connsiteY3-1082" fmla="*/ 3776 h 82056"/>
              <a:gd name="connsiteX4-1083" fmla="*/ 5 w 122805"/>
              <a:gd name="connsiteY4-1084" fmla="*/ 14529 h 82056"/>
              <a:gd name="connsiteX0-1085" fmla="*/ 5 w 122805"/>
              <a:gd name="connsiteY0-1086" fmla="*/ 14462 h 81989"/>
              <a:gd name="connsiteX1-1087" fmla="*/ 78 w 122805"/>
              <a:gd name="connsiteY1-1088" fmla="*/ 81028 h 81989"/>
              <a:gd name="connsiteX2-1089" fmla="*/ 122805 w 122805"/>
              <a:gd name="connsiteY2-1090" fmla="*/ 81989 h 81989"/>
              <a:gd name="connsiteX3-1091" fmla="*/ 17399 w 122805"/>
              <a:gd name="connsiteY3-1092" fmla="*/ 3709 h 81989"/>
              <a:gd name="connsiteX4-1093" fmla="*/ 5 w 122805"/>
              <a:gd name="connsiteY4-1094" fmla="*/ 14462 h 8198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2805" h="81989">
                <a:moveTo>
                  <a:pt x="5" y="14462"/>
                </a:moveTo>
                <a:cubicBezTo>
                  <a:pt x="-37" y="32824"/>
                  <a:pt x="245" y="52323"/>
                  <a:pt x="78" y="81028"/>
                </a:cubicBezTo>
                <a:lnTo>
                  <a:pt x="122805" y="81989"/>
                </a:lnTo>
                <a:cubicBezTo>
                  <a:pt x="87670" y="55896"/>
                  <a:pt x="53002" y="29160"/>
                  <a:pt x="17399" y="3709"/>
                </a:cubicBezTo>
                <a:cubicBezTo>
                  <a:pt x="6113" y="-4359"/>
                  <a:pt x="35" y="1419"/>
                  <a:pt x="5" y="14462"/>
                </a:cubicBezTo>
                <a:close/>
              </a:path>
            </a:pathLst>
          </a:custGeom>
          <a:gradFill>
            <a:gsLst>
              <a:gs pos="0">
                <a:srgbClr val="FD9F02">
                  <a:alpha val="70000"/>
                </a:srgbClr>
              </a:gs>
              <a:gs pos="100000">
                <a:srgbClr val="FD9F02">
                  <a:alpha val="90000"/>
                </a:srgb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 name="平行四边形 9"/>
          <p:cNvSpPr/>
          <p:nvPr userDrawn="1"/>
        </p:nvSpPr>
        <p:spPr>
          <a:xfrm>
            <a:off x="2252662" y="788194"/>
            <a:ext cx="8406209" cy="59532"/>
          </a:xfrm>
          <a:prstGeom prst="parallelogram">
            <a:avLst>
              <a:gd name="adj" fmla="val 40059"/>
            </a:avLst>
          </a:prstGeom>
          <a:solidFill>
            <a:srgbClr val="1674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平行四边形 10"/>
          <p:cNvSpPr/>
          <p:nvPr userDrawn="1"/>
        </p:nvSpPr>
        <p:spPr>
          <a:xfrm>
            <a:off x="332186" y="788193"/>
            <a:ext cx="638174" cy="59532"/>
          </a:xfrm>
          <a:prstGeom prst="parallelogram">
            <a:avLst>
              <a:gd name="adj" fmla="val 40059"/>
            </a:avLst>
          </a:prstGeom>
          <a:gradFill>
            <a:gsLst>
              <a:gs pos="0">
                <a:srgbClr val="EB0000"/>
              </a:gs>
              <a:gs pos="100000">
                <a:srgbClr val="EB0000"/>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平行四边形 11"/>
          <p:cNvSpPr/>
          <p:nvPr userDrawn="1"/>
        </p:nvSpPr>
        <p:spPr>
          <a:xfrm>
            <a:off x="1004889" y="788193"/>
            <a:ext cx="1216817" cy="59532"/>
          </a:xfrm>
          <a:prstGeom prst="parallelogram">
            <a:avLst>
              <a:gd name="adj" fmla="val 40059"/>
            </a:avLst>
          </a:prstGeom>
          <a:gradFill>
            <a:gsLst>
              <a:gs pos="0">
                <a:srgbClr val="FD9F02"/>
              </a:gs>
              <a:gs pos="100000">
                <a:srgbClr val="FD9F02"/>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p:cNvPicPr>
            <a:picLocks noChangeAspect="1"/>
          </p:cNvPicPr>
          <p:nvPr userDrawn="1"/>
        </p:nvPicPr>
        <p:blipFill>
          <a:blip r:embed="rId2"/>
          <a:stretch>
            <a:fillRect/>
          </a:stretch>
        </p:blipFill>
        <p:spPr>
          <a:xfrm>
            <a:off x="10634526" y="257996"/>
            <a:ext cx="1277150" cy="589729"/>
          </a:xfrm>
          <a:prstGeom prst="rect">
            <a:avLst/>
          </a:prstGeom>
        </p:spPr>
      </p:pic>
    </p:spTree>
  </p:cSld>
  <p:clrMap bg1="lt1" tx1="dk1" bg2="lt2" tx2="dk2" accent1="accent1" accent2="accent2" accent3="accent3" accent4="accent4" accent5="accent5" accent6="accent6" hlink="hlink" folHlink="folHlink"/>
  <p:sldLayoutIdLst>
    <p:sldLayoutId id="2147483652" r:id="rId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3.xml"/><Relationship Id="rId2" Type="http://schemas.openxmlformats.org/officeDocument/2006/relationships/image" Target="../media/image19.png"/><Relationship Id="rId1"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3.xml"/><Relationship Id="rId1"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3.xml"/><Relationship Id="rId1" Type="http://schemas.openxmlformats.org/officeDocument/2006/relationships/image" Target="../media/image20.png"/></Relationships>
</file>

<file path=ppt/slides/_rels/slide14.xml.rels><?xml version="1.0" encoding="UTF-8" standalone="yes"?>
<Relationships xmlns="http://schemas.openxmlformats.org/package/2006/relationships"><Relationship Id="rId5" Type="http://schemas.openxmlformats.org/officeDocument/2006/relationships/notesSlide" Target="../notesSlides/notesSlide14.xml"/><Relationship Id="rId4" Type="http://schemas.openxmlformats.org/officeDocument/2006/relationships/vmlDrawing" Target="../drawings/vmlDrawing1.vml"/><Relationship Id="rId3" Type="http://schemas.openxmlformats.org/officeDocument/2006/relationships/slideLayout" Target="../slideLayouts/slideLayout3.xml"/><Relationship Id="rId2" Type="http://schemas.openxmlformats.org/officeDocument/2006/relationships/image" Target="../media/image21.emf"/><Relationship Id="rId1" Type="http://schemas.openxmlformats.org/officeDocument/2006/relationships/oleObject" Target="../embeddings/oleObject1.bin"/></Relationships>
</file>

<file path=ppt/slides/_rels/slide15.xml.rels><?xml version="1.0" encoding="UTF-8" standalone="yes"?>
<Relationships xmlns="http://schemas.openxmlformats.org/package/2006/relationships"><Relationship Id="rId5" Type="http://schemas.openxmlformats.org/officeDocument/2006/relationships/notesSlide" Target="../notesSlides/notesSlide15.xml"/><Relationship Id="rId4" Type="http://schemas.openxmlformats.org/officeDocument/2006/relationships/vmlDrawing" Target="../drawings/vmlDrawing2.vml"/><Relationship Id="rId3" Type="http://schemas.openxmlformats.org/officeDocument/2006/relationships/slideLayout" Target="../slideLayouts/slideLayout3.xml"/><Relationship Id="rId2" Type="http://schemas.openxmlformats.org/officeDocument/2006/relationships/image" Target="../media/image22.emf"/><Relationship Id="rId1" Type="http://schemas.openxmlformats.org/officeDocument/2006/relationships/oleObject" Target="../embeddings/oleObject2.bin"/></Relationships>
</file>

<file path=ppt/slides/_rels/slide16.xml.rels><?xml version="1.0" encoding="UTF-8" standalone="yes"?>
<Relationships xmlns="http://schemas.openxmlformats.org/package/2006/relationships"><Relationship Id="rId5" Type="http://schemas.openxmlformats.org/officeDocument/2006/relationships/notesSlide" Target="../notesSlides/notesSlide16.xml"/><Relationship Id="rId4" Type="http://schemas.openxmlformats.org/officeDocument/2006/relationships/vmlDrawing" Target="../drawings/vmlDrawing3.vml"/><Relationship Id="rId3" Type="http://schemas.openxmlformats.org/officeDocument/2006/relationships/slideLayout" Target="../slideLayouts/slideLayout3.xml"/><Relationship Id="rId2" Type="http://schemas.openxmlformats.org/officeDocument/2006/relationships/image" Target="../media/image23.emf"/><Relationship Id="rId1" Type="http://schemas.openxmlformats.org/officeDocument/2006/relationships/oleObject" Target="../embeddings/oleObject3.bin"/></Relationships>
</file>

<file path=ppt/slides/_rels/slide17.xml.rels><?xml version="1.0" encoding="UTF-8" standalone="yes"?>
<Relationships xmlns="http://schemas.openxmlformats.org/package/2006/relationships"><Relationship Id="rId5" Type="http://schemas.openxmlformats.org/officeDocument/2006/relationships/notesSlide" Target="../notesSlides/notesSlide17.xml"/><Relationship Id="rId4" Type="http://schemas.openxmlformats.org/officeDocument/2006/relationships/vmlDrawing" Target="../drawings/vmlDrawing4.vml"/><Relationship Id="rId3" Type="http://schemas.openxmlformats.org/officeDocument/2006/relationships/slideLayout" Target="../slideLayouts/slideLayout3.xml"/><Relationship Id="rId2" Type="http://schemas.openxmlformats.org/officeDocument/2006/relationships/image" Target="../media/image24.emf"/><Relationship Id="rId1" Type="http://schemas.openxmlformats.org/officeDocument/2006/relationships/oleObject" Target="../embeddings/oleObject4.bin"/></Relationships>
</file>

<file path=ppt/slides/_rels/slide18.xml.rels><?xml version="1.0" encoding="UTF-8" standalone="yes"?>
<Relationships xmlns="http://schemas.openxmlformats.org/package/2006/relationships"><Relationship Id="rId5" Type="http://schemas.openxmlformats.org/officeDocument/2006/relationships/notesSlide" Target="../notesSlides/notesSlide18.xml"/><Relationship Id="rId4" Type="http://schemas.openxmlformats.org/officeDocument/2006/relationships/vmlDrawing" Target="../drawings/vmlDrawing5.vml"/><Relationship Id="rId3" Type="http://schemas.openxmlformats.org/officeDocument/2006/relationships/slideLayout" Target="../slideLayouts/slideLayout3.xml"/><Relationship Id="rId2" Type="http://schemas.openxmlformats.org/officeDocument/2006/relationships/image" Target="../media/image25.emf"/><Relationship Id="rId1" Type="http://schemas.openxmlformats.org/officeDocument/2006/relationships/oleObject" Target="../embeddings/oleObject5.bin"/></Relationships>
</file>

<file path=ppt/slides/_rels/slide19.xml.rels><?xml version="1.0" encoding="UTF-8" standalone="yes"?>
<Relationships xmlns="http://schemas.openxmlformats.org/package/2006/relationships"><Relationship Id="rId5" Type="http://schemas.openxmlformats.org/officeDocument/2006/relationships/notesSlide" Target="../notesSlides/notesSlide19.xml"/><Relationship Id="rId4" Type="http://schemas.openxmlformats.org/officeDocument/2006/relationships/vmlDrawing" Target="../drawings/vmlDrawing6.vml"/><Relationship Id="rId3" Type="http://schemas.openxmlformats.org/officeDocument/2006/relationships/slideLayout" Target="../slideLayouts/slideLayout3.xml"/><Relationship Id="rId2" Type="http://schemas.openxmlformats.org/officeDocument/2006/relationships/image" Target="../media/image26.emf"/><Relationship Id="rId1" Type="http://schemas.openxmlformats.org/officeDocument/2006/relationships/oleObject" Target="../embeddings/oleObject6.bin"/></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3.xml"/><Relationship Id="rId1"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3.xml"/><Relationship Id="rId1" Type="http://schemas.openxmlformats.org/officeDocument/2006/relationships/image" Target="../media/image27.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3.xml"/><Relationship Id="rId1" Type="http://schemas.openxmlformats.org/officeDocument/2006/relationships/image" Target="../media/image28.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3.xml"/><Relationship Id="rId1" Type="http://schemas.openxmlformats.org/officeDocument/2006/relationships/image" Target="../media/image29.png"/></Relationships>
</file>

<file path=ppt/slides/_rels/slide23.xml.rels><?xml version="1.0" encoding="UTF-8" standalone="yes"?>
<Relationships xmlns="http://schemas.openxmlformats.org/package/2006/relationships"><Relationship Id="rId4" Type="http://schemas.openxmlformats.org/officeDocument/2006/relationships/notesSlide" Target="../notesSlides/notesSlide23.xml"/><Relationship Id="rId3" Type="http://schemas.openxmlformats.org/officeDocument/2006/relationships/slideLayout" Target="../slideLayouts/slideLayout3.xml"/><Relationship Id="rId2" Type="http://schemas.openxmlformats.org/officeDocument/2006/relationships/image" Target="../media/image28.png"/><Relationship Id="rId1" Type="http://schemas.openxmlformats.org/officeDocument/2006/relationships/image" Target="../media/image29.png"/></Relationships>
</file>

<file path=ppt/slides/_rels/slide24.xml.rels><?xml version="1.0" encoding="UTF-8" standalone="yes"?>
<Relationships xmlns="http://schemas.openxmlformats.org/package/2006/relationships"><Relationship Id="rId4" Type="http://schemas.openxmlformats.org/officeDocument/2006/relationships/notesSlide" Target="../notesSlides/notesSlide24.xml"/><Relationship Id="rId3" Type="http://schemas.openxmlformats.org/officeDocument/2006/relationships/slideLayout" Target="../slideLayouts/slideLayout3.xml"/><Relationship Id="rId2" Type="http://schemas.openxmlformats.org/officeDocument/2006/relationships/image" Target="../media/image28.png"/><Relationship Id="rId1" Type="http://schemas.openxmlformats.org/officeDocument/2006/relationships/image" Target="../media/image29.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3.xml"/><Relationship Id="rId1" Type="http://schemas.openxmlformats.org/officeDocument/2006/relationships/image" Target="../media/image30.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3.xml"/><Relationship Id="rId1" Type="http://schemas.openxmlformats.org/officeDocument/2006/relationships/image" Target="../media/image31.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3.xml"/><Relationship Id="rId1" Type="http://schemas.openxmlformats.org/officeDocument/2006/relationships/image" Target="../media/image32.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3.xml"/><Relationship Id="rId1" Type="http://schemas.openxmlformats.org/officeDocument/2006/relationships/image" Target="../media/image33.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4" Type="http://schemas.openxmlformats.org/officeDocument/2006/relationships/notesSlide" Target="../notesSlides/notesSlide32.xml"/><Relationship Id="rId3" Type="http://schemas.openxmlformats.org/officeDocument/2006/relationships/slideLayout" Target="../slideLayouts/slideLayout3.xml"/><Relationship Id="rId2" Type="http://schemas.openxmlformats.org/officeDocument/2006/relationships/image" Target="../media/image35.png"/><Relationship Id="rId1" Type="http://schemas.openxmlformats.org/officeDocument/2006/relationships/image" Target="../media/image34.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3.xml"/><Relationship Id="rId1" Type="http://schemas.openxmlformats.org/officeDocument/2006/relationships/image" Target="../media/image34.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3.xml"/><Relationship Id="rId1" Type="http://schemas.openxmlformats.org/officeDocument/2006/relationships/image" Target="../media/image36.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9" Type="http://schemas.openxmlformats.org/officeDocument/2006/relationships/image" Target="../media/image11.png"/><Relationship Id="rId8" Type="http://schemas.openxmlformats.org/officeDocument/2006/relationships/image" Target="../media/image10.png"/><Relationship Id="rId7" Type="http://schemas.openxmlformats.org/officeDocument/2006/relationships/image" Target="../media/image9.png"/><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5" Type="http://schemas.openxmlformats.org/officeDocument/2006/relationships/notesSlide" Target="../notesSlides/notesSlide4.xml"/><Relationship Id="rId14" Type="http://schemas.openxmlformats.org/officeDocument/2006/relationships/slideLayout" Target="../slideLayouts/slideLayout3.xml"/><Relationship Id="rId13" Type="http://schemas.openxmlformats.org/officeDocument/2006/relationships/image" Target="../media/image15.png"/><Relationship Id="rId12" Type="http://schemas.openxmlformats.org/officeDocument/2006/relationships/image" Target="../media/image14.png"/><Relationship Id="rId11" Type="http://schemas.openxmlformats.org/officeDocument/2006/relationships/image" Target="../media/image13.png"/><Relationship Id="rId10" Type="http://schemas.openxmlformats.org/officeDocument/2006/relationships/image" Target="../media/image12.png"/><Relationship Id="rId1" Type="http://schemas.openxmlformats.org/officeDocument/2006/relationships/image" Target="../media/image3.png"/></Relationships>
</file>

<file path=ppt/slides/_rels/slide5.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slideLayout" Target="../slideLayouts/slideLayout3.xml"/><Relationship Id="rId3" Type="http://schemas.openxmlformats.org/officeDocument/2006/relationships/image" Target="../media/image11.png"/><Relationship Id="rId2" Type="http://schemas.openxmlformats.org/officeDocument/2006/relationships/image" Target="../media/image13.png"/><Relationship Id="rId1" Type="http://schemas.openxmlformats.org/officeDocument/2006/relationships/image" Target="../media/image10.png"/></Relationships>
</file>

<file path=ppt/slides/_rels/slide6.xml.rels><?xml version="1.0" encoding="UTF-8" standalone="yes"?>
<Relationships xmlns="http://schemas.openxmlformats.org/package/2006/relationships"><Relationship Id="rId5" Type="http://schemas.openxmlformats.org/officeDocument/2006/relationships/notesSlide" Target="../notesSlides/notesSlide6.xml"/><Relationship Id="rId4" Type="http://schemas.openxmlformats.org/officeDocument/2006/relationships/slideLayout" Target="../slideLayouts/slideLayout3.xml"/><Relationship Id="rId3" Type="http://schemas.openxmlformats.org/officeDocument/2006/relationships/image" Target="../media/image15.png"/><Relationship Id="rId2" Type="http://schemas.openxmlformats.org/officeDocument/2006/relationships/image" Target="../media/image7.png"/><Relationship Id="rId1" Type="http://schemas.openxmlformats.org/officeDocument/2006/relationships/image" Target="../media/image6.png"/></Relationships>
</file>

<file path=ppt/slides/_rels/slide7.xml.rels><?xml version="1.0" encoding="UTF-8" standalone="yes"?>
<Relationships xmlns="http://schemas.openxmlformats.org/package/2006/relationships"><Relationship Id="rId6" Type="http://schemas.openxmlformats.org/officeDocument/2006/relationships/notesSlide" Target="../notesSlides/notesSlide7.xml"/><Relationship Id="rId5" Type="http://schemas.openxmlformats.org/officeDocument/2006/relationships/slideLayout" Target="../slideLayouts/slideLayout3.xml"/><Relationship Id="rId4" Type="http://schemas.openxmlformats.org/officeDocument/2006/relationships/image" Target="../media/image14.png"/><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3.xml"/><Relationship Id="rId1"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3.xml"/><Relationship Id="rId1"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15" name="文本框 14"/>
          <p:cNvSpPr txBox="1"/>
          <p:nvPr/>
        </p:nvSpPr>
        <p:spPr>
          <a:xfrm>
            <a:off x="0" y="839584"/>
            <a:ext cx="11870690" cy="2430145"/>
          </a:xfrm>
          <a:prstGeom prst="rect">
            <a:avLst/>
          </a:prstGeom>
          <a:noFill/>
        </p:spPr>
        <p:txBody>
          <a:bodyPr wrap="square" rtlCol="0">
            <a:spAutoFit/>
          </a:bodyPr>
          <a:lstStyle/>
          <a:p>
            <a:pPr indent="0" algn="ctr" fontAlgn="auto"/>
            <a:r>
              <a:rPr lang="en-US" altLang="zh-CN" sz="4000" dirty="0">
                <a:ln>
                  <a:noFill/>
                </a:ln>
                <a:solidFill>
                  <a:schemeClr val="tx1"/>
                </a:solidFill>
                <a:effectLst/>
                <a:uLnTx/>
                <a:uFillTx/>
                <a:latin typeface="Times New Roman" panose="02020603050405020304" pitchFamily="18" charset="0"/>
                <a:cs typeface="Times New Roman" panose="02020603050405020304" pitchFamily="18" charset="0"/>
                <a:sym typeface="+mn-ea"/>
              </a:rPr>
              <a:t>Zettafly: A Network Topology with Flexible Non-blocking Regions for Large-scale AI and HPC Systems</a:t>
            </a:r>
            <a:endParaRPr lang="en-US" altLang="zh-CN" sz="4000" dirty="0">
              <a:ln>
                <a:noFill/>
              </a:ln>
              <a:solidFill>
                <a:schemeClr val="tx1"/>
              </a:solidFill>
              <a:effectLst/>
              <a:uLnTx/>
              <a:uFillTx/>
              <a:latin typeface="Times New Roman" panose="02020603050405020304" pitchFamily="18" charset="0"/>
              <a:cs typeface="Times New Roman" panose="02020603050405020304" pitchFamily="18" charset="0"/>
              <a:sym typeface="+mn-ea"/>
            </a:endParaRPr>
          </a:p>
          <a:p>
            <a:pPr indent="0" algn="ctr" fontAlgn="auto"/>
            <a:endParaRPr lang="en-US" altLang="zh-CN" sz="4000" b="1" i="0" dirty="0">
              <a:ln>
                <a:noFill/>
              </a:ln>
              <a:solidFill>
                <a:schemeClr val="tx1"/>
              </a:solidFill>
              <a:effectLst/>
              <a:uLnTx/>
              <a:uFillTx/>
              <a:latin typeface="Times New Roman" panose="02020603050405020304" pitchFamily="18" charset="0"/>
              <a:ea typeface="Linux Biolinum" panose="02000503000000000000" pitchFamily="2" charset="0"/>
              <a:cs typeface="Times New Roman" panose="02020603050405020304" pitchFamily="18" charset="0"/>
              <a:sym typeface="+mn-ea"/>
            </a:endParaRPr>
          </a:p>
          <a:p>
            <a:pPr indent="0" algn="ctr" fontAlgn="auto"/>
            <a:r>
              <a:rPr lang="en-US" altLang="zh-CN" sz="3200" i="0" dirty="0">
                <a:ln>
                  <a:noFill/>
                </a:ln>
                <a:solidFill>
                  <a:schemeClr val="tx1"/>
                </a:solidFill>
                <a:effectLst/>
                <a:uLnTx/>
                <a:uFillTx/>
                <a:latin typeface="Times New Roman" panose="02020603050405020304" pitchFamily="18" charset="0"/>
                <a:ea typeface="Linux Biolinum" panose="02000503000000000000" pitchFamily="2" charset="0"/>
                <a:cs typeface="Times New Roman" panose="02020603050405020304" pitchFamily="18" charset="0"/>
                <a:sym typeface="+mn-ea"/>
              </a:rPr>
              <a:t>Authors: Dezun Dong, Ziyu Wang, Fei Lei</a:t>
            </a:r>
            <a:endParaRPr lang="en-US" altLang="zh-CN" sz="3200" i="0" dirty="0">
              <a:ln>
                <a:noFill/>
              </a:ln>
              <a:solidFill>
                <a:schemeClr val="tx1"/>
              </a:solidFill>
              <a:effectLst/>
              <a:uLnTx/>
              <a:uFillTx/>
              <a:latin typeface="Times New Roman" panose="02020603050405020304" pitchFamily="18" charset="0"/>
              <a:ea typeface="Linux Biolinum" panose="02000503000000000000" pitchFamily="2" charset="0"/>
              <a:cs typeface="Times New Roman" panose="02020603050405020304" pitchFamily="18" charset="0"/>
              <a:sym typeface="+mn-ea"/>
            </a:endParaRPr>
          </a:p>
        </p:txBody>
      </p:sp>
      <p:sp>
        <p:nvSpPr>
          <p:cNvPr id="2" name="文本框 1"/>
          <p:cNvSpPr txBox="1"/>
          <p:nvPr/>
        </p:nvSpPr>
        <p:spPr>
          <a:xfrm>
            <a:off x="2742870" y="4587000"/>
            <a:ext cx="8893175" cy="539750"/>
          </a:xfrm>
          <a:prstGeom prst="rect">
            <a:avLst/>
          </a:prstGeom>
          <a:noFill/>
        </p:spPr>
        <p:txBody>
          <a:bodyPr wrap="square" rtlCol="0" anchor="t">
            <a:noAutofit/>
          </a:bodyPr>
          <a:lstStyle/>
          <a:p>
            <a:pPr algn="l">
              <a:lnSpc>
                <a:spcPct val="100000"/>
              </a:lnSpc>
            </a:pPr>
            <a:r>
              <a:rPr lang="en-US" altLang="en-US" sz="2500" b="1" dirty="0">
                <a:latin typeface="Times New Roman" panose="02020603050405020304" pitchFamily="18" charset="0"/>
                <a:cs typeface="Times New Roman" panose="02020603050405020304" pitchFamily="18" charset="0"/>
                <a:sym typeface="+mn-ea"/>
              </a:rPr>
              <a:t>HiNA Lab: </a:t>
            </a:r>
            <a:r>
              <a:rPr lang="en-US" altLang="en-US" sz="2500" b="1" u="sng" dirty="0">
                <a:latin typeface="Times New Roman" panose="02020603050405020304" pitchFamily="18" charset="0"/>
                <a:cs typeface="Times New Roman" panose="02020603050405020304" pitchFamily="18" charset="0"/>
                <a:sym typeface="+mn-ea"/>
              </a:rPr>
              <a:t>Hi</a:t>
            </a:r>
            <a:r>
              <a:rPr lang="en-US" altLang="en-US" sz="2500" b="1" dirty="0">
                <a:latin typeface="Times New Roman" panose="02020603050405020304" pitchFamily="18" charset="0"/>
                <a:cs typeface="Times New Roman" panose="02020603050405020304" pitchFamily="18" charset="0"/>
                <a:sym typeface="+mn-ea"/>
              </a:rPr>
              <a:t>gh Performance </a:t>
            </a:r>
            <a:r>
              <a:rPr lang="en-US" altLang="en-US" sz="2500" b="1" u="sng" dirty="0">
                <a:latin typeface="Times New Roman" panose="02020603050405020304" pitchFamily="18" charset="0"/>
                <a:cs typeface="Times New Roman" panose="02020603050405020304" pitchFamily="18" charset="0"/>
                <a:sym typeface="+mn-ea"/>
              </a:rPr>
              <a:t>N</a:t>
            </a:r>
            <a:r>
              <a:rPr lang="en-US" altLang="en-US" sz="2500" b="1" dirty="0">
                <a:latin typeface="Times New Roman" panose="02020603050405020304" pitchFamily="18" charset="0"/>
                <a:cs typeface="Times New Roman" panose="02020603050405020304" pitchFamily="18" charset="0"/>
                <a:sym typeface="+mn-ea"/>
              </a:rPr>
              <a:t>etworking and </a:t>
            </a:r>
            <a:r>
              <a:rPr lang="en-US" altLang="en-US" sz="2500" b="1" u="sng" dirty="0">
                <a:latin typeface="Times New Roman" panose="02020603050405020304" pitchFamily="18" charset="0"/>
                <a:cs typeface="Times New Roman" panose="02020603050405020304" pitchFamily="18" charset="0"/>
                <a:sym typeface="+mn-ea"/>
              </a:rPr>
              <a:t>A</a:t>
            </a:r>
            <a:r>
              <a:rPr lang="en-US" altLang="en-US" sz="2500" b="1" dirty="0">
                <a:latin typeface="Times New Roman" panose="02020603050405020304" pitchFamily="18" charset="0"/>
                <a:cs typeface="Times New Roman" panose="02020603050405020304" pitchFamily="18" charset="0"/>
                <a:sym typeface="+mn-ea"/>
              </a:rPr>
              <a:t>rchitecture</a:t>
            </a:r>
            <a:endParaRPr lang="en-US" altLang="en-US" sz="2500" b="1" dirty="0">
              <a:latin typeface="Times New Roman" panose="02020603050405020304" pitchFamily="18" charset="0"/>
              <a:cs typeface="Times New Roman" panose="02020603050405020304" pitchFamily="18" charset="0"/>
              <a:sym typeface="+mn-ea"/>
            </a:endParaRPr>
          </a:p>
        </p:txBody>
      </p:sp>
      <p:pic>
        <p:nvPicPr>
          <p:cNvPr id="3" name="图片 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232364" y="4508134"/>
            <a:ext cx="1510506" cy="697482"/>
          </a:xfrm>
          <a:prstGeom prst="rect">
            <a:avLst/>
          </a:prstGeom>
        </p:spPr>
      </p:pic>
      <p:sp>
        <p:nvSpPr>
          <p:cNvPr id="4" name="文本框 3"/>
          <p:cNvSpPr txBox="1"/>
          <p:nvPr/>
        </p:nvSpPr>
        <p:spPr>
          <a:xfrm>
            <a:off x="2762849" y="3617781"/>
            <a:ext cx="6476365" cy="521970"/>
          </a:xfrm>
          <a:prstGeom prst="rect">
            <a:avLst/>
          </a:prstGeom>
          <a:noFill/>
        </p:spPr>
        <p:txBody>
          <a:bodyPr wrap="none" rtlCol="0">
            <a:spAutoFit/>
          </a:bodyPr>
          <a:lstStyle/>
          <a:p>
            <a:pPr algn="l"/>
            <a:r>
              <a:rPr lang="en-US" altLang="zh-CN" sz="2800" dirty="0">
                <a:latin typeface="Times New Roman" panose="02020603050405020304" pitchFamily="18" charset="0"/>
                <a:ea typeface="宋体" panose="02010600030101010101" pitchFamily="2" charset="-122"/>
                <a:cs typeface="Times New Roman" panose="02020603050405020304" pitchFamily="18" charset="0"/>
              </a:rPr>
              <a:t>Speaker: </a:t>
            </a:r>
            <a:r>
              <a:rPr lang="en-US" altLang="zh-CN" sz="2800" dirty="0" err="1">
                <a:latin typeface="Times New Roman" panose="02020603050405020304" pitchFamily="18" charset="0"/>
                <a:ea typeface="宋体" panose="02010600030101010101" pitchFamily="2" charset="-122"/>
                <a:cs typeface="Times New Roman" panose="02020603050405020304" pitchFamily="18" charset="0"/>
              </a:rPr>
              <a:t>Ziyu</a:t>
            </a:r>
            <a:r>
              <a:rPr lang="en-US" altLang="zh-CN" sz="2800" dirty="0">
                <a:latin typeface="Times New Roman" panose="02020603050405020304" pitchFamily="18" charset="0"/>
                <a:ea typeface="宋体" panose="02010600030101010101" pitchFamily="2" charset="-122"/>
                <a:cs typeface="Times New Roman" panose="02020603050405020304" pitchFamily="18" charset="0"/>
              </a:rPr>
              <a:t> Wang           </a:t>
            </a:r>
            <a:r>
              <a:rPr lang="en-US" altLang="zh-CN" sz="2800" dirty="0">
                <a:latin typeface="Times New Roman" panose="02020603050405020304" pitchFamily="18" charset="0"/>
                <a:ea typeface="宋体" panose="02010600030101010101" pitchFamily="2" charset="-122"/>
                <a:cs typeface="Times New Roman" panose="02020603050405020304" pitchFamily="18" charset="0"/>
                <a:sym typeface="+mn-ea"/>
              </a:rPr>
              <a:t>Time: 2025-6-24</a:t>
            </a:r>
            <a:endParaRPr lang="zh-CN" altLang="en-US" sz="2800" dirty="0">
              <a:latin typeface="Times New Roman" panose="02020603050405020304" pitchFamily="18" charset="0"/>
              <a:ea typeface="宋体" panose="02010600030101010101" pitchFamily="2" charset="-122"/>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占位符 11"/>
          <p:cNvSpPr>
            <a:spLocks noGrp="1"/>
          </p:cNvSpPr>
          <p:nvPr>
            <p:ph type="body" sz="quarter" idx="13"/>
          </p:nvPr>
        </p:nvSpPr>
        <p:spPr/>
        <p:txBody>
          <a:bodyPr/>
          <a:lstStyle/>
          <a:p>
            <a:r>
              <a:rPr lang="en-US" altLang="zh-CN" sz="2800" dirty="0">
                <a:latin typeface="Times New Roman" panose="02020603050405020304" pitchFamily="18" charset="0"/>
                <a:cs typeface="Times New Roman" panose="02020603050405020304" pitchFamily="18" charset="0"/>
              </a:rPr>
              <a:t>Construction of the Zettafly network</a:t>
            </a:r>
            <a:endParaRPr lang="en-US" altLang="zh-CN" sz="2800" dirty="0">
              <a:latin typeface="Times New Roman" panose="02020603050405020304" pitchFamily="18" charset="0"/>
              <a:cs typeface="Times New Roman" panose="02020603050405020304" pitchFamily="18" charset="0"/>
            </a:endParaRPr>
          </a:p>
        </p:txBody>
      </p:sp>
      <p:sp>
        <p:nvSpPr>
          <p:cNvPr id="4" name="文本框 3"/>
          <p:cNvSpPr txBox="1"/>
          <p:nvPr/>
        </p:nvSpPr>
        <p:spPr>
          <a:xfrm>
            <a:off x="701040" y="1276985"/>
            <a:ext cx="11076305" cy="460375"/>
          </a:xfrm>
          <a:prstGeom prst="rect">
            <a:avLst/>
          </a:prstGeom>
          <a:noFill/>
        </p:spPr>
        <p:txBody>
          <a:bodyPr wrap="square" rtlCol="0">
            <a:spAutoFit/>
          </a:bodyPr>
          <a:lstStyle/>
          <a:p>
            <a:r>
              <a:rPr lang="en-US" altLang="zh-CN" sz="2400" b="0" dirty="0">
                <a:latin typeface="Times New Roman" panose="02020603050405020304" pitchFamily="18" charset="0"/>
                <a:cs typeface="Times New Roman" panose="02020603050405020304" pitchFamily="18" charset="0"/>
              </a:rPr>
              <a:t>A single router connecting any number of nodes forms the simplest non-blocking region.</a:t>
            </a:r>
            <a:endParaRPr lang="en-US" altLang="zh-CN" sz="2400" b="0" dirty="0">
              <a:latin typeface="Times New Roman" panose="02020603050405020304" pitchFamily="18" charset="0"/>
              <a:cs typeface="Times New Roman" panose="02020603050405020304" pitchFamily="18" charset="0"/>
            </a:endParaRPr>
          </a:p>
        </p:txBody>
      </p:sp>
      <p:sp>
        <p:nvSpPr>
          <p:cNvPr id="5" name="矩形: 圆角 5"/>
          <p:cNvSpPr/>
          <p:nvPr/>
        </p:nvSpPr>
        <p:spPr>
          <a:xfrm>
            <a:off x="3215680" y="2420888"/>
            <a:ext cx="5724636" cy="914400"/>
          </a:xfrm>
          <a:prstGeom prst="roundRect">
            <a:avLst/>
          </a:prstGeom>
          <a:noFill/>
          <a:ln w="349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 name="组合 8"/>
          <p:cNvGrpSpPr/>
          <p:nvPr/>
        </p:nvGrpSpPr>
        <p:grpSpPr>
          <a:xfrm>
            <a:off x="3233682" y="3335288"/>
            <a:ext cx="396044" cy="842392"/>
            <a:chOff x="3233682" y="3335288"/>
            <a:chExt cx="396044" cy="842392"/>
          </a:xfrm>
        </p:grpSpPr>
        <p:sp>
          <p:nvSpPr>
            <p:cNvPr id="36" name="椭圆 35"/>
            <p:cNvSpPr/>
            <p:nvPr/>
          </p:nvSpPr>
          <p:spPr>
            <a:xfrm>
              <a:off x="3233682" y="3803340"/>
              <a:ext cx="396044" cy="37434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7" name="Line 109"/>
            <p:cNvSpPr>
              <a:spLocks noChangeShapeType="1"/>
            </p:cNvSpPr>
            <p:nvPr/>
          </p:nvSpPr>
          <p:spPr bwMode="auto">
            <a:xfrm rot="16200000" flipH="1" flipV="1">
              <a:off x="3197678" y="3569314"/>
              <a:ext cx="468052" cy="0"/>
            </a:xfrm>
            <a:prstGeom prst="line">
              <a:avLst/>
            </a:prstGeom>
            <a:noFill/>
            <a:ln w="25400" cap="rnd">
              <a:solidFill>
                <a:srgbClr val="000000"/>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grpSp>
      <p:grpSp>
        <p:nvGrpSpPr>
          <p:cNvPr id="38" name="组合 37"/>
          <p:cNvGrpSpPr/>
          <p:nvPr/>
        </p:nvGrpSpPr>
        <p:grpSpPr>
          <a:xfrm>
            <a:off x="3892167" y="3335287"/>
            <a:ext cx="396044" cy="842392"/>
            <a:chOff x="3233682" y="3335288"/>
            <a:chExt cx="396044" cy="842392"/>
          </a:xfrm>
        </p:grpSpPr>
        <p:sp>
          <p:nvSpPr>
            <p:cNvPr id="39" name="椭圆 38"/>
            <p:cNvSpPr/>
            <p:nvPr/>
          </p:nvSpPr>
          <p:spPr>
            <a:xfrm>
              <a:off x="3233682" y="3803340"/>
              <a:ext cx="396044" cy="37434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0" name="Line 109"/>
            <p:cNvSpPr>
              <a:spLocks noChangeShapeType="1"/>
            </p:cNvSpPr>
            <p:nvPr/>
          </p:nvSpPr>
          <p:spPr bwMode="auto">
            <a:xfrm rot="16200000" flipH="1" flipV="1">
              <a:off x="3197678" y="3569314"/>
              <a:ext cx="468052" cy="0"/>
            </a:xfrm>
            <a:prstGeom prst="line">
              <a:avLst/>
            </a:prstGeom>
            <a:noFill/>
            <a:ln w="25400" cap="rnd">
              <a:solidFill>
                <a:srgbClr val="000000"/>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grpSp>
      <p:grpSp>
        <p:nvGrpSpPr>
          <p:cNvPr id="41" name="组合 40"/>
          <p:cNvGrpSpPr/>
          <p:nvPr/>
        </p:nvGrpSpPr>
        <p:grpSpPr>
          <a:xfrm>
            <a:off x="4539180" y="3335286"/>
            <a:ext cx="396044" cy="842392"/>
            <a:chOff x="3233682" y="3335288"/>
            <a:chExt cx="396044" cy="842392"/>
          </a:xfrm>
        </p:grpSpPr>
        <p:sp>
          <p:nvSpPr>
            <p:cNvPr id="42" name="椭圆 41"/>
            <p:cNvSpPr/>
            <p:nvPr/>
          </p:nvSpPr>
          <p:spPr>
            <a:xfrm>
              <a:off x="3233682" y="3803340"/>
              <a:ext cx="396044" cy="37434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3" name="Line 109"/>
            <p:cNvSpPr>
              <a:spLocks noChangeShapeType="1"/>
            </p:cNvSpPr>
            <p:nvPr/>
          </p:nvSpPr>
          <p:spPr bwMode="auto">
            <a:xfrm rot="16200000" flipH="1" flipV="1">
              <a:off x="3197678" y="3569314"/>
              <a:ext cx="468052" cy="0"/>
            </a:xfrm>
            <a:prstGeom prst="line">
              <a:avLst/>
            </a:prstGeom>
            <a:noFill/>
            <a:ln w="25400" cap="rnd">
              <a:solidFill>
                <a:srgbClr val="000000"/>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grpSp>
      <p:grpSp>
        <p:nvGrpSpPr>
          <p:cNvPr id="44" name="组合 43"/>
          <p:cNvGrpSpPr/>
          <p:nvPr/>
        </p:nvGrpSpPr>
        <p:grpSpPr>
          <a:xfrm>
            <a:off x="5194230" y="3326133"/>
            <a:ext cx="396044" cy="842392"/>
            <a:chOff x="3233682" y="3335288"/>
            <a:chExt cx="396044" cy="842392"/>
          </a:xfrm>
        </p:grpSpPr>
        <p:sp>
          <p:nvSpPr>
            <p:cNvPr id="45" name="椭圆 44"/>
            <p:cNvSpPr/>
            <p:nvPr/>
          </p:nvSpPr>
          <p:spPr>
            <a:xfrm>
              <a:off x="3233682" y="3803340"/>
              <a:ext cx="396044" cy="37434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6" name="Line 109"/>
            <p:cNvSpPr>
              <a:spLocks noChangeShapeType="1"/>
            </p:cNvSpPr>
            <p:nvPr/>
          </p:nvSpPr>
          <p:spPr bwMode="auto">
            <a:xfrm rot="16200000" flipH="1" flipV="1">
              <a:off x="3197678" y="3569314"/>
              <a:ext cx="468052" cy="0"/>
            </a:xfrm>
            <a:prstGeom prst="line">
              <a:avLst/>
            </a:prstGeom>
            <a:noFill/>
            <a:ln w="25400" cap="rnd">
              <a:solidFill>
                <a:srgbClr val="000000"/>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grpSp>
      <p:grpSp>
        <p:nvGrpSpPr>
          <p:cNvPr id="47" name="组合 46"/>
          <p:cNvGrpSpPr/>
          <p:nvPr/>
        </p:nvGrpSpPr>
        <p:grpSpPr>
          <a:xfrm>
            <a:off x="5841242" y="3326133"/>
            <a:ext cx="396044" cy="842392"/>
            <a:chOff x="3233682" y="3335288"/>
            <a:chExt cx="396044" cy="842392"/>
          </a:xfrm>
        </p:grpSpPr>
        <p:sp>
          <p:nvSpPr>
            <p:cNvPr id="48" name="椭圆 47"/>
            <p:cNvSpPr/>
            <p:nvPr/>
          </p:nvSpPr>
          <p:spPr>
            <a:xfrm>
              <a:off x="3233682" y="3803340"/>
              <a:ext cx="396044" cy="37434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9" name="Line 109"/>
            <p:cNvSpPr>
              <a:spLocks noChangeShapeType="1"/>
            </p:cNvSpPr>
            <p:nvPr/>
          </p:nvSpPr>
          <p:spPr bwMode="auto">
            <a:xfrm rot="16200000" flipH="1" flipV="1">
              <a:off x="3197678" y="3569314"/>
              <a:ext cx="468052" cy="0"/>
            </a:xfrm>
            <a:prstGeom prst="line">
              <a:avLst/>
            </a:prstGeom>
            <a:noFill/>
            <a:ln w="25400" cap="rnd">
              <a:solidFill>
                <a:srgbClr val="000000"/>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grpSp>
      <p:sp>
        <p:nvSpPr>
          <p:cNvPr id="50" name="文本框 49"/>
          <p:cNvSpPr txBox="1"/>
          <p:nvPr/>
        </p:nvSpPr>
        <p:spPr>
          <a:xfrm>
            <a:off x="5393055" y="2638425"/>
            <a:ext cx="1657350" cy="498475"/>
          </a:xfrm>
          <a:prstGeom prst="rect">
            <a:avLst/>
          </a:prstGeom>
          <a:noFill/>
        </p:spPr>
        <p:txBody>
          <a:bodyPr wrap="square" rtlCol="0">
            <a:noAutofit/>
          </a:bodyPr>
          <a:lstStyle/>
          <a:p>
            <a:r>
              <a:rPr lang="en-US" altLang="zh-CN" sz="2800" b="0" dirty="0">
                <a:latin typeface="Times New Roman" panose="02020603050405020304" pitchFamily="18" charset="0"/>
                <a:cs typeface="Times New Roman" panose="02020603050405020304" pitchFamily="18" charset="0"/>
              </a:rPr>
              <a:t>Router</a:t>
            </a:r>
            <a:endParaRPr lang="zh-CN" altLang="en-US" sz="2800" b="0" dirty="0">
              <a:latin typeface="Times New Roman" panose="02020603050405020304" pitchFamily="18" charset="0"/>
              <a:cs typeface="Times New Roman" panose="02020603050405020304" pitchFamily="18" charset="0"/>
            </a:endParaRPr>
          </a:p>
        </p:txBody>
      </p:sp>
      <p:sp>
        <p:nvSpPr>
          <p:cNvPr id="51" name="文本框 50"/>
          <p:cNvSpPr txBox="1"/>
          <p:nvPr/>
        </p:nvSpPr>
        <p:spPr>
          <a:xfrm>
            <a:off x="7583170" y="3478151"/>
            <a:ext cx="825867" cy="707886"/>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 </a:t>
            </a:r>
            <a:endParaRPr lang="zh-CN" altLang="en-US" dirty="0">
              <a:latin typeface="Times New Roman" panose="02020603050405020304" pitchFamily="18" charset="0"/>
              <a:cs typeface="Times New Roman" panose="02020603050405020304" pitchFamily="18" charset="0"/>
            </a:endParaRPr>
          </a:p>
        </p:txBody>
      </p:sp>
      <p:grpSp>
        <p:nvGrpSpPr>
          <p:cNvPr id="52" name="组合 51"/>
          <p:cNvGrpSpPr/>
          <p:nvPr/>
        </p:nvGrpSpPr>
        <p:grpSpPr>
          <a:xfrm>
            <a:off x="6482536" y="3335286"/>
            <a:ext cx="396044" cy="842392"/>
            <a:chOff x="3233682" y="3335288"/>
            <a:chExt cx="396044" cy="842392"/>
          </a:xfrm>
        </p:grpSpPr>
        <p:sp>
          <p:nvSpPr>
            <p:cNvPr id="53" name="椭圆 52"/>
            <p:cNvSpPr/>
            <p:nvPr/>
          </p:nvSpPr>
          <p:spPr>
            <a:xfrm>
              <a:off x="3233682" y="3803340"/>
              <a:ext cx="396044" cy="37434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4" name="Line 109"/>
            <p:cNvSpPr>
              <a:spLocks noChangeShapeType="1"/>
            </p:cNvSpPr>
            <p:nvPr/>
          </p:nvSpPr>
          <p:spPr bwMode="auto">
            <a:xfrm rot="16200000" flipH="1" flipV="1">
              <a:off x="3197678" y="3569314"/>
              <a:ext cx="468052" cy="0"/>
            </a:xfrm>
            <a:prstGeom prst="line">
              <a:avLst/>
            </a:prstGeom>
            <a:noFill/>
            <a:ln w="25400" cap="rnd">
              <a:solidFill>
                <a:srgbClr val="000000"/>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grpSp>
      <p:grpSp>
        <p:nvGrpSpPr>
          <p:cNvPr id="55" name="组合 54"/>
          <p:cNvGrpSpPr/>
          <p:nvPr/>
        </p:nvGrpSpPr>
        <p:grpSpPr>
          <a:xfrm>
            <a:off x="7141901" y="3322335"/>
            <a:ext cx="396044" cy="842392"/>
            <a:chOff x="3233682" y="3335288"/>
            <a:chExt cx="396044" cy="842392"/>
          </a:xfrm>
        </p:grpSpPr>
        <p:sp>
          <p:nvSpPr>
            <p:cNvPr id="56" name="椭圆 55"/>
            <p:cNvSpPr/>
            <p:nvPr/>
          </p:nvSpPr>
          <p:spPr>
            <a:xfrm>
              <a:off x="3233682" y="3803340"/>
              <a:ext cx="396044" cy="37434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7" name="Line 109"/>
            <p:cNvSpPr>
              <a:spLocks noChangeShapeType="1"/>
            </p:cNvSpPr>
            <p:nvPr/>
          </p:nvSpPr>
          <p:spPr bwMode="auto">
            <a:xfrm rot="16200000" flipH="1" flipV="1">
              <a:off x="3197678" y="3569314"/>
              <a:ext cx="468052" cy="0"/>
            </a:xfrm>
            <a:prstGeom prst="line">
              <a:avLst/>
            </a:prstGeom>
            <a:noFill/>
            <a:ln w="25400" cap="rnd">
              <a:solidFill>
                <a:srgbClr val="000000"/>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grpSp>
      <p:grpSp>
        <p:nvGrpSpPr>
          <p:cNvPr id="58" name="组合 57"/>
          <p:cNvGrpSpPr/>
          <p:nvPr/>
        </p:nvGrpSpPr>
        <p:grpSpPr>
          <a:xfrm>
            <a:off x="8364252" y="3348448"/>
            <a:ext cx="396044" cy="842392"/>
            <a:chOff x="3233682" y="3335288"/>
            <a:chExt cx="396044" cy="842392"/>
          </a:xfrm>
        </p:grpSpPr>
        <p:sp>
          <p:nvSpPr>
            <p:cNvPr id="59" name="椭圆 58"/>
            <p:cNvSpPr/>
            <p:nvPr/>
          </p:nvSpPr>
          <p:spPr>
            <a:xfrm>
              <a:off x="3233682" y="3803340"/>
              <a:ext cx="396044" cy="37434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0" name="Line 109"/>
            <p:cNvSpPr>
              <a:spLocks noChangeShapeType="1"/>
            </p:cNvSpPr>
            <p:nvPr/>
          </p:nvSpPr>
          <p:spPr bwMode="auto">
            <a:xfrm rot="16200000" flipH="1" flipV="1">
              <a:off x="3197678" y="3569314"/>
              <a:ext cx="468052" cy="0"/>
            </a:xfrm>
            <a:prstGeom prst="line">
              <a:avLst/>
            </a:prstGeom>
            <a:noFill/>
            <a:ln w="25400" cap="rnd">
              <a:solidFill>
                <a:srgbClr val="000000"/>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grpSp>
      <p:sp>
        <p:nvSpPr>
          <p:cNvPr id="61" name="文本框 60"/>
          <p:cNvSpPr txBox="1"/>
          <p:nvPr/>
        </p:nvSpPr>
        <p:spPr>
          <a:xfrm>
            <a:off x="3179676" y="4201924"/>
            <a:ext cx="7200800" cy="521970"/>
          </a:xfrm>
          <a:prstGeom prst="rect">
            <a:avLst/>
          </a:prstGeom>
          <a:noFill/>
        </p:spPr>
        <p:txBody>
          <a:bodyPr wrap="square" rtlCol="0">
            <a:spAutoFit/>
          </a:bodyPr>
          <a:lstStyle/>
          <a:p>
            <a:r>
              <a:rPr lang="en-US" altLang="zh-CN" sz="2800" dirty="0">
                <a:latin typeface="Times New Roman" panose="02020603050405020304" pitchFamily="18" charset="0"/>
                <a:cs typeface="Times New Roman" panose="02020603050405020304" pitchFamily="18" charset="0"/>
              </a:rPr>
              <a:t>N</a:t>
            </a:r>
            <a:r>
              <a:rPr lang="en-US" altLang="zh-CN" sz="2800" baseline="-25000" dirty="0">
                <a:latin typeface="Times New Roman" panose="02020603050405020304" pitchFamily="18" charset="0"/>
                <a:cs typeface="Times New Roman" panose="02020603050405020304" pitchFamily="18" charset="0"/>
              </a:rPr>
              <a:t>0     </a:t>
            </a:r>
            <a:r>
              <a:rPr lang="en-US" altLang="zh-CN" sz="2800" dirty="0">
                <a:latin typeface="Times New Roman" panose="02020603050405020304" pitchFamily="18" charset="0"/>
                <a:cs typeface="Times New Roman" panose="02020603050405020304" pitchFamily="18" charset="0"/>
              </a:rPr>
              <a:t>N</a:t>
            </a:r>
            <a:r>
              <a:rPr lang="en-US" altLang="zh-CN" sz="2800" baseline="-25000" dirty="0">
                <a:latin typeface="Times New Roman" panose="02020603050405020304" pitchFamily="18" charset="0"/>
                <a:cs typeface="Times New Roman" panose="02020603050405020304" pitchFamily="18" charset="0"/>
              </a:rPr>
              <a:t>1     </a:t>
            </a:r>
            <a:r>
              <a:rPr lang="en-US" altLang="zh-CN" sz="2800" dirty="0">
                <a:latin typeface="Times New Roman" panose="02020603050405020304" pitchFamily="18" charset="0"/>
                <a:cs typeface="Times New Roman" panose="02020603050405020304" pitchFamily="18" charset="0"/>
              </a:rPr>
              <a:t>N</a:t>
            </a:r>
            <a:r>
              <a:rPr lang="en-US" altLang="zh-CN" sz="2800" baseline="-25000" dirty="0">
                <a:latin typeface="Times New Roman" panose="02020603050405020304" pitchFamily="18" charset="0"/>
                <a:cs typeface="Times New Roman" panose="02020603050405020304" pitchFamily="18" charset="0"/>
              </a:rPr>
              <a:t>2      </a:t>
            </a:r>
            <a:r>
              <a:rPr lang="en-US" altLang="zh-CN" sz="2800" dirty="0">
                <a:latin typeface="Times New Roman" panose="02020603050405020304" pitchFamily="18" charset="0"/>
                <a:cs typeface="Times New Roman" panose="02020603050405020304" pitchFamily="18" charset="0"/>
              </a:rPr>
              <a:t>N</a:t>
            </a:r>
            <a:r>
              <a:rPr lang="en-US" altLang="zh-CN" sz="2800" baseline="-25000" dirty="0">
                <a:latin typeface="Times New Roman" panose="02020603050405020304" pitchFamily="18" charset="0"/>
                <a:cs typeface="Times New Roman" panose="02020603050405020304" pitchFamily="18" charset="0"/>
              </a:rPr>
              <a:t>3   </a:t>
            </a:r>
            <a:r>
              <a:rPr lang="en-US" altLang="zh-CN" sz="2800" dirty="0">
                <a:latin typeface="Times New Roman" panose="02020603050405020304" pitchFamily="18" charset="0"/>
                <a:cs typeface="Times New Roman" panose="02020603050405020304" pitchFamily="18" charset="0"/>
              </a:rPr>
              <a:t>N</a:t>
            </a:r>
            <a:r>
              <a:rPr lang="en-US" altLang="zh-CN" sz="2800" baseline="-25000" dirty="0">
                <a:latin typeface="Times New Roman" panose="02020603050405020304" pitchFamily="18" charset="0"/>
                <a:cs typeface="Times New Roman" panose="02020603050405020304" pitchFamily="18" charset="0"/>
              </a:rPr>
              <a:t>4     </a:t>
            </a:r>
            <a:r>
              <a:rPr lang="en-US" altLang="zh-CN" sz="2800" dirty="0">
                <a:latin typeface="Times New Roman" panose="02020603050405020304" pitchFamily="18" charset="0"/>
                <a:cs typeface="Times New Roman" panose="02020603050405020304" pitchFamily="18" charset="0"/>
              </a:rPr>
              <a:t>N</a:t>
            </a:r>
            <a:r>
              <a:rPr lang="en-US" altLang="zh-CN" sz="2800" baseline="-25000" dirty="0">
                <a:latin typeface="Times New Roman" panose="02020603050405020304" pitchFamily="18" charset="0"/>
                <a:cs typeface="Times New Roman" panose="02020603050405020304" pitchFamily="18" charset="0"/>
              </a:rPr>
              <a:t>5     </a:t>
            </a:r>
            <a:r>
              <a:rPr lang="en-US" altLang="zh-CN" sz="2800" dirty="0">
                <a:latin typeface="Times New Roman" panose="02020603050405020304" pitchFamily="18" charset="0"/>
                <a:cs typeface="Times New Roman" panose="02020603050405020304" pitchFamily="18" charset="0"/>
              </a:rPr>
              <a:t>N</a:t>
            </a:r>
            <a:r>
              <a:rPr lang="en-US" altLang="zh-CN" sz="2800" baseline="-25000" dirty="0">
                <a:latin typeface="Times New Roman" panose="02020603050405020304" pitchFamily="18" charset="0"/>
                <a:cs typeface="Times New Roman" panose="02020603050405020304" pitchFamily="18" charset="0"/>
              </a:rPr>
              <a:t>6               </a:t>
            </a:r>
            <a:r>
              <a:rPr lang="en-US" altLang="zh-CN" sz="2800" dirty="0">
                <a:latin typeface="Times New Roman" panose="02020603050405020304" pitchFamily="18" charset="0"/>
                <a:cs typeface="Times New Roman" panose="02020603050405020304" pitchFamily="18" charset="0"/>
              </a:rPr>
              <a:t>N</a:t>
            </a:r>
            <a:r>
              <a:rPr lang="zh-CN" altLang="en-US" sz="2800" baseline="-25000" dirty="0">
                <a:latin typeface="Times New Roman" panose="02020603050405020304" pitchFamily="18" charset="0"/>
                <a:cs typeface="Times New Roman" panose="02020603050405020304" pitchFamily="18" charset="0"/>
              </a:rPr>
              <a:t>∞</a:t>
            </a:r>
            <a:endParaRPr lang="zh-CN" altLang="en-US" sz="2800" baseline="-25000" dirty="0">
              <a:latin typeface="Times New Roman" panose="02020603050405020304" pitchFamily="18" charset="0"/>
              <a:cs typeface="Times New Roman" panose="02020603050405020304" pitchFamily="18" charset="0"/>
            </a:endParaRPr>
          </a:p>
        </p:txBody>
      </p:sp>
    </p:spTree>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239010" y="1148080"/>
            <a:ext cx="7247255" cy="460375"/>
          </a:xfrm>
          <a:prstGeom prst="rect">
            <a:avLst/>
          </a:prstGeom>
          <a:noFill/>
        </p:spPr>
        <p:txBody>
          <a:bodyPr wrap="square" rtlCol="0">
            <a:spAutoFit/>
          </a:bodyPr>
          <a:lstStyle/>
          <a:p>
            <a:r>
              <a:rPr lang="en-US" altLang="zh-CN" sz="2400" b="0">
                <a:latin typeface="Times New Roman" panose="02020603050405020304" pitchFamily="18" charset="0"/>
                <a:cs typeface="Times New Roman" panose="02020603050405020304" pitchFamily="18" charset="0"/>
              </a:rPr>
              <a:t>Multiple routers form a group-level non-blocking region</a:t>
            </a:r>
            <a:endParaRPr lang="en-US" altLang="zh-CN" sz="2400" b="0">
              <a:latin typeface="Times New Roman" panose="02020603050405020304" pitchFamily="18" charset="0"/>
              <a:cs typeface="Times New Roman" panose="02020603050405020304" pitchFamily="18" charset="0"/>
            </a:endParaRPr>
          </a:p>
        </p:txBody>
      </p:sp>
      <p:pic>
        <p:nvPicPr>
          <p:cNvPr id="2" name="图片 1"/>
          <p:cNvPicPr>
            <a:picLocks noChangeAspect="1"/>
          </p:cNvPicPr>
          <p:nvPr/>
        </p:nvPicPr>
        <p:blipFill>
          <a:blip r:embed="rId1"/>
          <a:stretch>
            <a:fillRect/>
          </a:stretch>
        </p:blipFill>
        <p:spPr>
          <a:xfrm>
            <a:off x="1566545" y="2237105"/>
            <a:ext cx="3707130" cy="1673860"/>
          </a:xfrm>
          <a:prstGeom prst="rect">
            <a:avLst/>
          </a:prstGeom>
        </p:spPr>
      </p:pic>
      <p:pic>
        <p:nvPicPr>
          <p:cNvPr id="5" name="图片 4"/>
          <p:cNvPicPr>
            <a:picLocks noChangeAspect="1"/>
          </p:cNvPicPr>
          <p:nvPr/>
        </p:nvPicPr>
        <p:blipFill>
          <a:blip r:embed="rId2"/>
          <a:stretch>
            <a:fillRect/>
          </a:stretch>
        </p:blipFill>
        <p:spPr>
          <a:xfrm>
            <a:off x="7504430" y="1713230"/>
            <a:ext cx="2501265" cy="2480945"/>
          </a:xfrm>
          <a:prstGeom prst="rect">
            <a:avLst/>
          </a:prstGeom>
        </p:spPr>
      </p:pic>
      <p:sp>
        <p:nvSpPr>
          <p:cNvPr id="6" name="文本框 5"/>
          <p:cNvSpPr txBox="1"/>
          <p:nvPr/>
        </p:nvSpPr>
        <p:spPr>
          <a:xfrm>
            <a:off x="1264920" y="4204970"/>
            <a:ext cx="4573270" cy="460375"/>
          </a:xfrm>
          <a:prstGeom prst="rect">
            <a:avLst/>
          </a:prstGeom>
          <a:noFill/>
        </p:spPr>
        <p:txBody>
          <a:bodyPr wrap="square" rtlCol="0">
            <a:spAutoFit/>
          </a:bodyPr>
          <a:lstStyle/>
          <a:p>
            <a:r>
              <a:rPr lang="en-US" sz="2400" b="0">
                <a:latin typeface="Times New Roman" panose="02020603050405020304" pitchFamily="18" charset="0"/>
                <a:cs typeface="Times New Roman" panose="02020603050405020304" pitchFamily="18" charset="0"/>
              </a:rPr>
              <a:t>Zettafly-3: fully-connected network</a:t>
            </a:r>
            <a:endParaRPr lang="en-US" sz="2400" b="0"/>
          </a:p>
        </p:txBody>
      </p:sp>
      <p:sp>
        <p:nvSpPr>
          <p:cNvPr id="7" name="文本框 6"/>
          <p:cNvSpPr txBox="1"/>
          <p:nvPr/>
        </p:nvSpPr>
        <p:spPr>
          <a:xfrm>
            <a:off x="6813550" y="4204970"/>
            <a:ext cx="4633595" cy="460375"/>
          </a:xfrm>
          <a:prstGeom prst="rect">
            <a:avLst/>
          </a:prstGeom>
          <a:noFill/>
        </p:spPr>
        <p:txBody>
          <a:bodyPr wrap="square" rtlCol="0">
            <a:spAutoFit/>
          </a:bodyPr>
          <a:lstStyle/>
          <a:p>
            <a:r>
              <a:rPr lang="en-US" altLang="zh-CN" sz="2400" b="0">
                <a:latin typeface="Times New Roman" panose="02020603050405020304" pitchFamily="18" charset="0"/>
                <a:cs typeface="Times New Roman" panose="02020603050405020304" pitchFamily="18" charset="0"/>
              </a:rPr>
              <a:t>Zettafly-4: two-level fat-tree</a:t>
            </a:r>
            <a:endParaRPr lang="zh-CN" altLang="en-US" sz="2400" b="0"/>
          </a:p>
        </p:txBody>
      </p:sp>
      <p:sp>
        <p:nvSpPr>
          <p:cNvPr id="3" name="文本占位符 2"/>
          <p:cNvSpPr>
            <a:spLocks noGrp="1"/>
          </p:cNvSpPr>
          <p:nvPr>
            <p:ph type="body" sz="quarter" idx="13"/>
          </p:nvPr>
        </p:nvSpPr>
        <p:spPr/>
        <p:txBody>
          <a:bodyPr/>
          <a:lstStyle/>
          <a:p>
            <a:r>
              <a:rPr lang="en-US" altLang="zh-CN" sz="2800" dirty="0">
                <a:latin typeface="Times New Roman" panose="02020603050405020304" pitchFamily="18" charset="0"/>
                <a:cs typeface="Times New Roman" panose="02020603050405020304" pitchFamily="18" charset="0"/>
                <a:sym typeface="+mn-ea"/>
              </a:rPr>
              <a:t>Construction of the Zettafly network</a:t>
            </a:r>
            <a:endParaRPr lang="en-US" altLang="zh-CN" sz="2800" dirty="0">
              <a:latin typeface="Times New Roman" panose="02020603050405020304" pitchFamily="18" charset="0"/>
              <a:cs typeface="Times New Roman" panose="02020603050405020304" pitchFamily="18" charset="0"/>
              <a:sym typeface="+mn-ea"/>
            </a:endParaRPr>
          </a:p>
        </p:txBody>
      </p:sp>
    </p:spTree>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占位符 11"/>
          <p:cNvSpPr>
            <a:spLocks noGrp="1"/>
          </p:cNvSpPr>
          <p:nvPr>
            <p:ph type="body" sz="quarter" idx="13"/>
          </p:nvPr>
        </p:nvSpPr>
        <p:spPr/>
        <p:txBody>
          <a:bodyPr/>
          <a:lstStyle/>
          <a:p>
            <a:r>
              <a:rPr lang="en-US" altLang="zh-CN" sz="2800" dirty="0">
                <a:latin typeface="Times New Roman" panose="02020603050405020304" pitchFamily="18" charset="0"/>
                <a:cs typeface="Times New Roman" panose="02020603050405020304" pitchFamily="18" charset="0"/>
                <a:sym typeface="+mn-ea"/>
              </a:rPr>
              <a:t>Construction of the Zettafly network</a:t>
            </a:r>
            <a:endParaRPr lang="en-US" altLang="zh-CN" sz="2800" dirty="0">
              <a:latin typeface="Times New Roman" panose="02020603050405020304" pitchFamily="18" charset="0"/>
              <a:cs typeface="Times New Roman" panose="02020603050405020304" pitchFamily="18" charset="0"/>
              <a:sym typeface="+mn-ea"/>
            </a:endParaRPr>
          </a:p>
        </p:txBody>
      </p:sp>
      <p:sp>
        <p:nvSpPr>
          <p:cNvPr id="4" name="文本框 3"/>
          <p:cNvSpPr txBox="1"/>
          <p:nvPr/>
        </p:nvSpPr>
        <p:spPr>
          <a:xfrm>
            <a:off x="1323975" y="1233805"/>
            <a:ext cx="9149715" cy="460375"/>
          </a:xfrm>
          <a:prstGeom prst="rect">
            <a:avLst/>
          </a:prstGeom>
          <a:noFill/>
        </p:spPr>
        <p:txBody>
          <a:bodyPr wrap="square" rtlCol="0">
            <a:spAutoFit/>
          </a:bodyPr>
          <a:lstStyle/>
          <a:p>
            <a:r>
              <a:rPr lang="en-US" altLang="zh-CN" sz="2400">
                <a:latin typeface="Times New Roman" panose="02020603050405020304" pitchFamily="18" charset="0"/>
                <a:cs typeface="Times New Roman" panose="02020603050405020304" pitchFamily="18" charset="0"/>
              </a:rPr>
              <a:t>Multiple groups form a </a:t>
            </a:r>
            <a:r>
              <a:rPr lang="en-US" altLang="zh-CN" sz="2400" b="1">
                <a:latin typeface="Times New Roman" panose="02020603050405020304" pitchFamily="18" charset="0"/>
                <a:cs typeface="Times New Roman" panose="02020603050405020304" pitchFamily="18" charset="0"/>
              </a:rPr>
              <a:t>s</a:t>
            </a:r>
            <a:r>
              <a:rPr lang="en-US" altLang="zh-CN" sz="2400">
                <a:latin typeface="Times New Roman" panose="02020603050405020304" pitchFamily="18" charset="0"/>
                <a:cs typeface="Times New Roman" panose="02020603050405020304" pitchFamily="18" charset="0"/>
              </a:rPr>
              <a:t>ub-</a:t>
            </a:r>
            <a:r>
              <a:rPr lang="en-US" altLang="zh-CN" sz="2400" b="1">
                <a:latin typeface="Times New Roman" panose="02020603050405020304" pitchFamily="18" charset="0"/>
                <a:cs typeface="Times New Roman" panose="02020603050405020304" pitchFamily="18" charset="0"/>
              </a:rPr>
              <a:t>n</a:t>
            </a:r>
            <a:r>
              <a:rPr lang="en-US" altLang="zh-CN" sz="2400">
                <a:latin typeface="Times New Roman" panose="02020603050405020304" pitchFamily="18" charset="0"/>
                <a:cs typeface="Times New Roman" panose="02020603050405020304" pitchFamily="18" charset="0"/>
              </a:rPr>
              <a:t>etwork (SN) through </a:t>
            </a:r>
            <a:r>
              <a:rPr lang="en-US" altLang="zh-CN" sz="2400" b="1">
                <a:latin typeface="Times New Roman" panose="02020603050405020304" pitchFamily="18" charset="0"/>
                <a:cs typeface="Times New Roman" panose="02020603050405020304" pitchFamily="18" charset="0"/>
              </a:rPr>
              <a:t>g</a:t>
            </a:r>
            <a:r>
              <a:rPr lang="en-US" altLang="zh-CN" sz="2400">
                <a:latin typeface="Times New Roman" panose="02020603050405020304" pitchFamily="18" charset="0"/>
                <a:cs typeface="Times New Roman" panose="02020603050405020304" pitchFamily="18" charset="0"/>
              </a:rPr>
              <a:t>lobal </a:t>
            </a:r>
            <a:r>
              <a:rPr lang="en-US" altLang="zh-CN" sz="2400" b="1">
                <a:latin typeface="Times New Roman" panose="02020603050405020304" pitchFamily="18" charset="0"/>
                <a:cs typeface="Times New Roman" panose="02020603050405020304" pitchFamily="18" charset="0"/>
              </a:rPr>
              <a:t>r</a:t>
            </a:r>
            <a:r>
              <a:rPr lang="en-US" altLang="zh-CN" sz="2400">
                <a:latin typeface="Times New Roman" panose="02020603050405020304" pitchFamily="18" charset="0"/>
                <a:cs typeface="Times New Roman" panose="02020603050405020304" pitchFamily="18" charset="0"/>
              </a:rPr>
              <a:t>outers (GRs)</a:t>
            </a:r>
            <a:endParaRPr lang="zh-CN" altLang="en-US" sz="2400">
              <a:latin typeface="Times New Roman" panose="02020603050405020304" pitchFamily="18" charset="0"/>
              <a:cs typeface="Times New Roman" panose="02020603050405020304" pitchFamily="18" charset="0"/>
            </a:endParaRPr>
          </a:p>
        </p:txBody>
      </p:sp>
      <p:pic>
        <p:nvPicPr>
          <p:cNvPr id="3" name="图片 2"/>
          <p:cNvPicPr>
            <a:picLocks noChangeAspect="1"/>
          </p:cNvPicPr>
          <p:nvPr/>
        </p:nvPicPr>
        <p:blipFill>
          <a:blip r:embed="rId1"/>
          <a:stretch>
            <a:fillRect/>
          </a:stretch>
        </p:blipFill>
        <p:spPr>
          <a:xfrm>
            <a:off x="2027555" y="2240915"/>
            <a:ext cx="7353300" cy="3277235"/>
          </a:xfrm>
          <a:prstGeom prst="rect">
            <a:avLst/>
          </a:prstGeom>
        </p:spPr>
      </p:pic>
      <p:sp>
        <p:nvSpPr>
          <p:cNvPr id="9" name="文本框 8"/>
          <p:cNvSpPr txBox="1"/>
          <p:nvPr/>
        </p:nvSpPr>
        <p:spPr>
          <a:xfrm>
            <a:off x="1127125" y="2146935"/>
            <a:ext cx="1200785" cy="604520"/>
          </a:xfrm>
          <a:prstGeom prst="rect">
            <a:avLst/>
          </a:prstGeom>
          <a:noFill/>
        </p:spPr>
        <p:txBody>
          <a:bodyPr wrap="square" rtlCol="0">
            <a:noAutofit/>
          </a:bodyPr>
          <a:lstStyle/>
          <a:p>
            <a:r>
              <a:rPr lang="en-US" altLang="zh-CN" sz="2400">
                <a:latin typeface="Times New Roman" panose="02020603050405020304" pitchFamily="18" charset="0"/>
                <a:cs typeface="Times New Roman" panose="02020603050405020304" pitchFamily="18" charset="0"/>
              </a:rPr>
              <a:t>SN</a:t>
            </a:r>
            <a:r>
              <a:rPr lang="en-US" altLang="zh-CN" sz="2400" baseline="-25000">
                <a:latin typeface="Times New Roman" panose="02020603050405020304" pitchFamily="18" charset="0"/>
                <a:cs typeface="Times New Roman" panose="02020603050405020304" pitchFamily="18" charset="0"/>
              </a:rPr>
              <a:t>0</a:t>
            </a:r>
            <a:r>
              <a:rPr lang="zh-CN" altLang="en-US" sz="2400">
                <a:latin typeface="Times New Roman" panose="02020603050405020304" pitchFamily="18" charset="0"/>
                <a:cs typeface="Times New Roman" panose="02020603050405020304" pitchFamily="18" charset="0"/>
              </a:rPr>
              <a:t>：</a:t>
            </a:r>
            <a:endParaRPr lang="zh-CN" altLang="en-US" sz="2400" baseline="-25000">
              <a:latin typeface="Times New Roman" panose="02020603050405020304" pitchFamily="18" charset="0"/>
              <a:cs typeface="Times New Roman" panose="02020603050405020304" pitchFamily="18" charset="0"/>
            </a:endParaRPr>
          </a:p>
        </p:txBody>
      </p:sp>
      <p:sp>
        <p:nvSpPr>
          <p:cNvPr id="10" name="圆角矩形 9"/>
          <p:cNvSpPr/>
          <p:nvPr/>
        </p:nvSpPr>
        <p:spPr>
          <a:xfrm>
            <a:off x="1946910" y="2138680"/>
            <a:ext cx="7511415" cy="3403600"/>
          </a:xfrm>
          <a:prstGeom prst="roundRect">
            <a:avLst/>
          </a:prstGeom>
          <a:noFill/>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Tree>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占位符 11"/>
          <p:cNvSpPr>
            <a:spLocks noGrp="1"/>
          </p:cNvSpPr>
          <p:nvPr>
            <p:ph type="body" sz="quarter" idx="13"/>
          </p:nvPr>
        </p:nvSpPr>
        <p:spPr/>
        <p:txBody>
          <a:bodyPr/>
          <a:lstStyle/>
          <a:p>
            <a:r>
              <a:rPr lang="en-US" altLang="zh-CN" sz="2800" dirty="0">
                <a:latin typeface="Times New Roman" panose="02020603050405020304" pitchFamily="18" charset="0"/>
                <a:cs typeface="Times New Roman" panose="02020603050405020304" pitchFamily="18" charset="0"/>
                <a:sym typeface="+mn-ea"/>
              </a:rPr>
              <a:t>Construction of the Zettafly network</a:t>
            </a:r>
            <a:endParaRPr lang="en-US" altLang="zh-CN" sz="2800" dirty="0">
              <a:latin typeface="Times New Roman" panose="02020603050405020304" pitchFamily="18" charset="0"/>
              <a:cs typeface="Times New Roman" panose="02020603050405020304" pitchFamily="18" charset="0"/>
              <a:sym typeface="+mn-ea"/>
            </a:endParaRPr>
          </a:p>
        </p:txBody>
      </p:sp>
      <p:pic>
        <p:nvPicPr>
          <p:cNvPr id="3" name="图片 2"/>
          <p:cNvPicPr>
            <a:picLocks noChangeAspect="1"/>
          </p:cNvPicPr>
          <p:nvPr/>
        </p:nvPicPr>
        <p:blipFill>
          <a:blip r:embed="rId1"/>
          <a:stretch>
            <a:fillRect/>
          </a:stretch>
        </p:blipFill>
        <p:spPr>
          <a:xfrm>
            <a:off x="2205355" y="2454275"/>
            <a:ext cx="7353300" cy="3277235"/>
          </a:xfrm>
          <a:prstGeom prst="rect">
            <a:avLst/>
          </a:prstGeom>
        </p:spPr>
      </p:pic>
      <p:sp>
        <p:nvSpPr>
          <p:cNvPr id="2" name="文本框 1"/>
          <p:cNvSpPr txBox="1"/>
          <p:nvPr/>
        </p:nvSpPr>
        <p:spPr>
          <a:xfrm>
            <a:off x="2313305" y="2140585"/>
            <a:ext cx="7423150" cy="398780"/>
          </a:xfrm>
          <a:prstGeom prst="rect">
            <a:avLst/>
          </a:prstGeom>
          <a:noFill/>
        </p:spPr>
        <p:txBody>
          <a:bodyPr wrap="square" rtlCol="0">
            <a:spAutoFit/>
          </a:bodyPr>
          <a:lstStyle/>
          <a:p>
            <a:r>
              <a:rPr lang="en-US" sz="2000">
                <a:latin typeface="Times New Roman" panose="02020603050405020304" pitchFamily="18" charset="0"/>
                <a:cs typeface="Times New Roman" panose="02020603050405020304" pitchFamily="18" charset="0"/>
              </a:rPr>
              <a:t>SN</a:t>
            </a:r>
            <a:r>
              <a:rPr lang="en-US" sz="2000" baseline="-25000">
                <a:latin typeface="Times New Roman" panose="02020603050405020304" pitchFamily="18" charset="0"/>
                <a:cs typeface="Times New Roman" panose="02020603050405020304" pitchFamily="18" charset="0"/>
              </a:rPr>
              <a:t>1         </a:t>
            </a:r>
            <a:r>
              <a:rPr lang="en-US" sz="2000">
                <a:latin typeface="Times New Roman" panose="02020603050405020304" pitchFamily="18" charset="0"/>
                <a:cs typeface="Times New Roman" panose="02020603050405020304" pitchFamily="18" charset="0"/>
                <a:sym typeface="+mn-ea"/>
              </a:rPr>
              <a:t>SN</a:t>
            </a:r>
            <a:r>
              <a:rPr lang="en-US" sz="2000" baseline="-25000">
                <a:latin typeface="Times New Roman" panose="02020603050405020304" pitchFamily="18" charset="0"/>
                <a:cs typeface="Times New Roman" panose="02020603050405020304" pitchFamily="18" charset="0"/>
                <a:sym typeface="+mn-ea"/>
              </a:rPr>
              <a:t>2         </a:t>
            </a:r>
            <a:r>
              <a:rPr lang="en-US" sz="2000">
                <a:latin typeface="Times New Roman" panose="02020603050405020304" pitchFamily="18" charset="0"/>
                <a:cs typeface="Times New Roman" panose="02020603050405020304" pitchFamily="18" charset="0"/>
                <a:sym typeface="+mn-ea"/>
              </a:rPr>
              <a:t>SN</a:t>
            </a:r>
            <a:r>
              <a:rPr lang="en-US" sz="2000" baseline="-25000">
                <a:latin typeface="Times New Roman" panose="02020603050405020304" pitchFamily="18" charset="0"/>
                <a:cs typeface="Times New Roman" panose="02020603050405020304" pitchFamily="18" charset="0"/>
                <a:sym typeface="+mn-ea"/>
              </a:rPr>
              <a:t>3             </a:t>
            </a:r>
            <a:r>
              <a:rPr lang="en-US" sz="2000">
                <a:latin typeface="Times New Roman" panose="02020603050405020304" pitchFamily="18" charset="0"/>
                <a:cs typeface="Times New Roman" panose="02020603050405020304" pitchFamily="18" charset="0"/>
                <a:sym typeface="+mn-ea"/>
              </a:rPr>
              <a:t>SN</a:t>
            </a:r>
            <a:r>
              <a:rPr lang="en-US" sz="2000" baseline="-25000">
                <a:latin typeface="Times New Roman" panose="02020603050405020304" pitchFamily="18" charset="0"/>
                <a:cs typeface="Times New Roman" panose="02020603050405020304" pitchFamily="18" charset="0"/>
                <a:sym typeface="+mn-ea"/>
              </a:rPr>
              <a:t>1        </a:t>
            </a:r>
            <a:r>
              <a:rPr lang="en-US" sz="2000">
                <a:latin typeface="Times New Roman" panose="02020603050405020304" pitchFamily="18" charset="0"/>
                <a:cs typeface="Times New Roman" panose="02020603050405020304" pitchFamily="18" charset="0"/>
                <a:sym typeface="+mn-ea"/>
              </a:rPr>
              <a:t>SN</a:t>
            </a:r>
            <a:r>
              <a:rPr lang="en-US" sz="2000" baseline="-25000">
                <a:latin typeface="Times New Roman" panose="02020603050405020304" pitchFamily="18" charset="0"/>
                <a:cs typeface="Times New Roman" panose="02020603050405020304" pitchFamily="18" charset="0"/>
                <a:sym typeface="+mn-ea"/>
              </a:rPr>
              <a:t>2            </a:t>
            </a:r>
            <a:r>
              <a:rPr lang="en-US" sz="2000">
                <a:latin typeface="Times New Roman" panose="02020603050405020304" pitchFamily="18" charset="0"/>
                <a:cs typeface="Times New Roman" panose="02020603050405020304" pitchFamily="18" charset="0"/>
                <a:sym typeface="+mn-ea"/>
              </a:rPr>
              <a:t>SN</a:t>
            </a:r>
            <a:r>
              <a:rPr lang="en-US" sz="2000" baseline="-25000">
                <a:latin typeface="Times New Roman" panose="02020603050405020304" pitchFamily="18" charset="0"/>
                <a:cs typeface="Times New Roman" panose="02020603050405020304" pitchFamily="18" charset="0"/>
                <a:sym typeface="+mn-ea"/>
              </a:rPr>
              <a:t>3         </a:t>
            </a:r>
            <a:r>
              <a:rPr lang="en-US" sz="2000">
                <a:latin typeface="Times New Roman" panose="02020603050405020304" pitchFamily="18" charset="0"/>
                <a:cs typeface="Times New Roman" panose="02020603050405020304" pitchFamily="18" charset="0"/>
                <a:sym typeface="+mn-ea"/>
              </a:rPr>
              <a:t>SN</a:t>
            </a:r>
            <a:r>
              <a:rPr lang="en-US" sz="2000" baseline="-25000">
                <a:latin typeface="Times New Roman" panose="02020603050405020304" pitchFamily="18" charset="0"/>
                <a:cs typeface="Times New Roman" panose="02020603050405020304" pitchFamily="18" charset="0"/>
                <a:sym typeface="+mn-ea"/>
              </a:rPr>
              <a:t>1          </a:t>
            </a:r>
            <a:r>
              <a:rPr lang="en-US" sz="2000">
                <a:latin typeface="Times New Roman" panose="02020603050405020304" pitchFamily="18" charset="0"/>
                <a:cs typeface="Times New Roman" panose="02020603050405020304" pitchFamily="18" charset="0"/>
                <a:sym typeface="+mn-ea"/>
              </a:rPr>
              <a:t>SN</a:t>
            </a:r>
            <a:r>
              <a:rPr lang="en-US" sz="2000" baseline="-25000">
                <a:latin typeface="Times New Roman" panose="02020603050405020304" pitchFamily="18" charset="0"/>
                <a:cs typeface="Times New Roman" panose="02020603050405020304" pitchFamily="18" charset="0"/>
                <a:sym typeface="+mn-ea"/>
              </a:rPr>
              <a:t>2          </a:t>
            </a:r>
            <a:r>
              <a:rPr lang="en-US" sz="2000">
                <a:latin typeface="Times New Roman" panose="02020603050405020304" pitchFamily="18" charset="0"/>
                <a:cs typeface="Times New Roman" panose="02020603050405020304" pitchFamily="18" charset="0"/>
                <a:sym typeface="+mn-ea"/>
              </a:rPr>
              <a:t>SN</a:t>
            </a:r>
            <a:r>
              <a:rPr lang="en-US" sz="2000" baseline="-25000">
                <a:latin typeface="Times New Roman" panose="02020603050405020304" pitchFamily="18" charset="0"/>
                <a:cs typeface="Times New Roman" panose="02020603050405020304" pitchFamily="18" charset="0"/>
                <a:sym typeface="+mn-ea"/>
              </a:rPr>
              <a:t>3</a:t>
            </a:r>
            <a:endParaRPr lang="en-US" sz="2000" baseline="-25000">
              <a:latin typeface="Times New Roman" panose="02020603050405020304" pitchFamily="18" charset="0"/>
              <a:cs typeface="Times New Roman" panose="02020603050405020304" pitchFamily="18" charset="0"/>
            </a:endParaRPr>
          </a:p>
        </p:txBody>
      </p:sp>
      <p:sp>
        <p:nvSpPr>
          <p:cNvPr id="10" name="圆角矩形 9"/>
          <p:cNvSpPr/>
          <p:nvPr/>
        </p:nvSpPr>
        <p:spPr>
          <a:xfrm>
            <a:off x="2124710" y="2106930"/>
            <a:ext cx="7511415" cy="3648710"/>
          </a:xfrm>
          <a:prstGeom prst="roundRect">
            <a:avLst/>
          </a:prstGeom>
          <a:noFill/>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9" name="文本框 8"/>
          <p:cNvSpPr txBox="1"/>
          <p:nvPr/>
        </p:nvSpPr>
        <p:spPr>
          <a:xfrm>
            <a:off x="1161415" y="2148205"/>
            <a:ext cx="992505" cy="460375"/>
          </a:xfrm>
          <a:prstGeom prst="rect">
            <a:avLst/>
          </a:prstGeom>
          <a:noFill/>
        </p:spPr>
        <p:txBody>
          <a:bodyPr wrap="square" rtlCol="0">
            <a:spAutoFit/>
          </a:bodyPr>
          <a:lstStyle/>
          <a:p>
            <a:r>
              <a:rPr lang="en-US" altLang="zh-CN" sz="2400">
                <a:latin typeface="Times New Roman" panose="02020603050405020304" pitchFamily="18" charset="0"/>
                <a:cs typeface="Times New Roman" panose="02020603050405020304" pitchFamily="18" charset="0"/>
              </a:rPr>
              <a:t>SN</a:t>
            </a:r>
            <a:r>
              <a:rPr lang="en-US" altLang="zh-CN" sz="2400" baseline="-25000">
                <a:latin typeface="Times New Roman" panose="02020603050405020304" pitchFamily="18" charset="0"/>
                <a:cs typeface="Times New Roman" panose="02020603050405020304" pitchFamily="18" charset="0"/>
              </a:rPr>
              <a:t>0</a:t>
            </a:r>
            <a:r>
              <a:rPr lang="zh-CN" altLang="en-US" sz="2400">
                <a:latin typeface="Times New Roman" panose="02020603050405020304" pitchFamily="18" charset="0"/>
                <a:cs typeface="Times New Roman" panose="02020603050405020304" pitchFamily="18" charset="0"/>
              </a:rPr>
              <a:t>：</a:t>
            </a:r>
            <a:endParaRPr lang="zh-CN" altLang="en-US" sz="2400" baseline="-25000">
              <a:latin typeface="Times New Roman" panose="02020603050405020304" pitchFamily="18" charset="0"/>
              <a:cs typeface="Times New Roman" panose="02020603050405020304" pitchFamily="18" charset="0"/>
            </a:endParaRPr>
          </a:p>
        </p:txBody>
      </p:sp>
      <p:sp>
        <p:nvSpPr>
          <p:cNvPr id="5" name="文本框 4"/>
          <p:cNvSpPr txBox="1"/>
          <p:nvPr/>
        </p:nvSpPr>
        <p:spPr>
          <a:xfrm>
            <a:off x="1993265" y="1037590"/>
            <a:ext cx="8011160" cy="829945"/>
          </a:xfrm>
          <a:prstGeom prst="rect">
            <a:avLst/>
          </a:prstGeom>
          <a:noFill/>
        </p:spPr>
        <p:txBody>
          <a:bodyPr wrap="square" rtlCol="0">
            <a:spAutoFit/>
          </a:bodyPr>
          <a:lstStyle/>
          <a:p>
            <a:r>
              <a:rPr lang="en-US" altLang="zh-CN" sz="2400" b="0" dirty="0" err="1">
                <a:latin typeface="Times New Roman" panose="02020603050405020304" pitchFamily="18" charset="0"/>
                <a:cs typeface="Times New Roman" panose="02020603050405020304" pitchFamily="18" charset="0"/>
              </a:rPr>
              <a:t>Fat-tree:Composed</a:t>
            </a:r>
            <a:r>
              <a:rPr lang="en-US" altLang="zh-CN" sz="2400" b="0" dirty="0">
                <a:latin typeface="Times New Roman" panose="02020603050405020304" pitchFamily="18" charset="0"/>
                <a:cs typeface="Times New Roman" panose="02020603050405020304" pitchFamily="18" charset="0"/>
              </a:rPr>
              <a:t> of </a:t>
            </a:r>
            <a:r>
              <a:rPr lang="en-US" altLang="zh-CN" sz="2400" b="1" dirty="0">
                <a:latin typeface="Times New Roman" panose="02020603050405020304" pitchFamily="18" charset="0"/>
                <a:cs typeface="Times New Roman" panose="02020603050405020304" pitchFamily="18" charset="0"/>
              </a:rPr>
              <a:t>two</a:t>
            </a:r>
            <a:r>
              <a:rPr lang="en-US" altLang="zh-CN" sz="2400" b="0" dirty="0">
                <a:latin typeface="Times New Roman" panose="02020603050405020304" pitchFamily="18" charset="0"/>
                <a:cs typeface="Times New Roman" panose="02020603050405020304" pitchFamily="18" charset="0"/>
              </a:rPr>
              <a:t> non-blocking sub-networks.        </a:t>
            </a:r>
            <a:endParaRPr lang="en-US" altLang="zh-CN" sz="2400" b="0" dirty="0">
              <a:latin typeface="Times New Roman" panose="02020603050405020304" pitchFamily="18" charset="0"/>
              <a:cs typeface="Times New Roman" panose="02020603050405020304" pitchFamily="18" charset="0"/>
            </a:endParaRPr>
          </a:p>
          <a:p>
            <a:r>
              <a:rPr lang="en-US" altLang="zh-CN" sz="2400" b="0" dirty="0">
                <a:latin typeface="Times New Roman" panose="02020603050405020304" pitchFamily="18" charset="0"/>
                <a:cs typeface="Times New Roman" panose="02020603050405020304" pitchFamily="18" charset="0"/>
              </a:rPr>
              <a:t>Zettafly-4: </a:t>
            </a:r>
            <a:r>
              <a:rPr lang="en-US" altLang="zh-CN" sz="2400" dirty="0">
                <a:latin typeface="Times New Roman" panose="02020603050405020304" pitchFamily="18" charset="0"/>
                <a:cs typeface="Times New Roman" panose="02020603050405020304" pitchFamily="18" charset="0"/>
                <a:sym typeface="+mn-ea"/>
              </a:rPr>
              <a:t>Composed of </a:t>
            </a:r>
            <a:r>
              <a:rPr lang="en-US" altLang="zh-CN" sz="2400" b="1" dirty="0">
                <a:latin typeface="Times New Roman" panose="02020603050405020304" pitchFamily="18" charset="0"/>
                <a:cs typeface="Times New Roman" panose="02020603050405020304" pitchFamily="18" charset="0"/>
                <a:sym typeface="+mn-ea"/>
              </a:rPr>
              <a:t>multiple</a:t>
            </a:r>
            <a:r>
              <a:rPr lang="en-US" altLang="zh-CN" sz="2400" dirty="0">
                <a:latin typeface="Times New Roman" panose="02020603050405020304" pitchFamily="18" charset="0"/>
                <a:cs typeface="Times New Roman" panose="02020603050405020304" pitchFamily="18" charset="0"/>
                <a:sym typeface="+mn-ea"/>
              </a:rPr>
              <a:t> non-blocking sub-networks.</a:t>
            </a:r>
            <a:r>
              <a:rPr lang="en-US" altLang="zh-CN" sz="2400" b="0" dirty="0">
                <a:latin typeface="Times New Roman" panose="02020603050405020304" pitchFamily="18" charset="0"/>
                <a:cs typeface="Times New Roman" panose="02020603050405020304" pitchFamily="18" charset="0"/>
              </a:rPr>
              <a:t>      </a:t>
            </a:r>
            <a:endParaRPr lang="en-US" altLang="zh-CN" sz="2400" b="0" dirty="0">
              <a:latin typeface="Times New Roman" panose="02020603050405020304" pitchFamily="18" charset="0"/>
              <a:cs typeface="Times New Roman" panose="02020603050405020304" pitchFamily="18" charset="0"/>
            </a:endParaRPr>
          </a:p>
        </p:txBody>
      </p:sp>
    </p:spTree>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占位符 11"/>
          <p:cNvSpPr>
            <a:spLocks noGrp="1"/>
          </p:cNvSpPr>
          <p:nvPr>
            <p:ph type="body" sz="quarter" idx="13"/>
          </p:nvPr>
        </p:nvSpPr>
        <p:spPr/>
        <p:txBody>
          <a:bodyPr/>
          <a:lstStyle/>
          <a:p>
            <a:r>
              <a:rPr lang="en-US" altLang="zh-CN" sz="2800" dirty="0">
                <a:latin typeface="Times New Roman" panose="02020603050405020304" pitchFamily="18" charset="0"/>
                <a:cs typeface="Times New Roman" panose="02020603050405020304" pitchFamily="18" charset="0"/>
                <a:sym typeface="+mn-ea"/>
              </a:rPr>
              <a:t>Construction of the Zettafly-4 network</a:t>
            </a:r>
            <a:endParaRPr lang="en-US" altLang="zh-CN" sz="2800" dirty="0">
              <a:latin typeface="Times New Roman" panose="02020603050405020304" pitchFamily="18" charset="0"/>
              <a:cs typeface="Times New Roman" panose="02020603050405020304" pitchFamily="18" charset="0"/>
              <a:sym typeface="+mn-ea"/>
            </a:endParaRPr>
          </a:p>
        </p:txBody>
      </p:sp>
      <p:graphicFrame>
        <p:nvGraphicFramePr>
          <p:cNvPr id="4" name="对象 3"/>
          <p:cNvGraphicFramePr/>
          <p:nvPr/>
        </p:nvGraphicFramePr>
        <p:xfrm>
          <a:off x="3793490" y="871220"/>
          <a:ext cx="4810125" cy="5984240"/>
        </p:xfrm>
        <a:graphic>
          <a:graphicData uri="http://schemas.openxmlformats.org/presentationml/2006/ole">
            <mc:AlternateContent xmlns:mc="http://schemas.openxmlformats.org/markup-compatibility/2006">
              <mc:Choice xmlns:v="urn:schemas-microsoft-com:vml" Requires="v">
                <p:oleObj spid="_x0000_s5" name="" r:id="rId1" imgW="3027045" imgH="3633470" progId="Visio.Drawing.15">
                  <p:embed/>
                </p:oleObj>
              </mc:Choice>
              <mc:Fallback>
                <p:oleObj name="" r:id="rId1" imgW="3027045" imgH="3633470" progId="Visio.Drawing.15">
                  <p:embed/>
                  <p:pic>
                    <p:nvPicPr>
                      <p:cNvPr id="0" name="图片 4"/>
                      <p:cNvPicPr/>
                      <p:nvPr/>
                    </p:nvPicPr>
                    <p:blipFill>
                      <a:blip r:embed="rId2"/>
                      <a:stretch>
                        <a:fillRect/>
                      </a:stretch>
                    </p:blipFill>
                    <p:spPr>
                      <a:xfrm>
                        <a:off x="3793490" y="871220"/>
                        <a:ext cx="4810125" cy="5984240"/>
                      </a:xfrm>
                      <a:prstGeom prst="rect">
                        <a:avLst/>
                      </a:prstGeom>
                    </p:spPr>
                  </p:pic>
                </p:oleObj>
              </mc:Fallback>
            </mc:AlternateContent>
          </a:graphicData>
        </a:graphic>
      </p:graphicFrame>
    </p:spTree>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占位符 11"/>
          <p:cNvSpPr>
            <a:spLocks noGrp="1"/>
          </p:cNvSpPr>
          <p:nvPr>
            <p:ph type="body" sz="quarter" idx="13"/>
          </p:nvPr>
        </p:nvSpPr>
        <p:spPr/>
        <p:txBody>
          <a:bodyPr/>
          <a:lstStyle/>
          <a:p>
            <a:r>
              <a:rPr lang="en-US" altLang="zh-CN" sz="2800" dirty="0">
                <a:latin typeface="Times New Roman" panose="02020603050405020304" pitchFamily="18" charset="0"/>
                <a:cs typeface="Times New Roman" panose="02020603050405020304" pitchFamily="18" charset="0"/>
                <a:sym typeface="+mn-ea"/>
              </a:rPr>
              <a:t>Construction of the Zettafly-4 network</a:t>
            </a:r>
            <a:endParaRPr lang="en-US" altLang="zh-CN" sz="2800" dirty="0">
              <a:latin typeface="Times New Roman" panose="02020603050405020304" pitchFamily="18" charset="0"/>
              <a:cs typeface="Times New Roman" panose="02020603050405020304" pitchFamily="18" charset="0"/>
              <a:sym typeface="+mn-ea"/>
            </a:endParaRPr>
          </a:p>
        </p:txBody>
      </p:sp>
      <p:graphicFrame>
        <p:nvGraphicFramePr>
          <p:cNvPr id="11" name="对象 10"/>
          <p:cNvGraphicFramePr/>
          <p:nvPr/>
        </p:nvGraphicFramePr>
        <p:xfrm>
          <a:off x="3629026" y="852170"/>
          <a:ext cx="4872990" cy="6013450"/>
        </p:xfrm>
        <a:graphic>
          <a:graphicData uri="http://schemas.openxmlformats.org/presentationml/2006/ole">
            <mc:AlternateContent xmlns:mc="http://schemas.openxmlformats.org/markup-compatibility/2006">
              <mc:Choice xmlns:v="urn:schemas-microsoft-com:vml" Requires="v">
                <p:oleObj spid="_x0000_s13" name="" r:id="rId1" imgW="3079115" imgH="3633470" progId="Visio.Drawing.15">
                  <p:embed/>
                </p:oleObj>
              </mc:Choice>
              <mc:Fallback>
                <p:oleObj name="" r:id="rId1" imgW="3079115" imgH="3633470" progId="Visio.Drawing.15">
                  <p:embed/>
                  <p:pic>
                    <p:nvPicPr>
                      <p:cNvPr id="0" name="图片 12"/>
                      <p:cNvPicPr/>
                      <p:nvPr/>
                    </p:nvPicPr>
                    <p:blipFill>
                      <a:blip r:embed="rId2"/>
                      <a:stretch>
                        <a:fillRect/>
                      </a:stretch>
                    </p:blipFill>
                    <p:spPr>
                      <a:xfrm>
                        <a:off x="3629026" y="852170"/>
                        <a:ext cx="4872990" cy="6013450"/>
                      </a:xfrm>
                      <a:prstGeom prst="rect">
                        <a:avLst/>
                      </a:prstGeom>
                    </p:spPr>
                  </p:pic>
                </p:oleObj>
              </mc:Fallback>
            </mc:AlternateContent>
          </a:graphicData>
        </a:graphic>
      </p:graphicFrame>
    </p:spTree>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占位符 11"/>
          <p:cNvSpPr>
            <a:spLocks noGrp="1"/>
          </p:cNvSpPr>
          <p:nvPr>
            <p:ph type="body" sz="quarter" idx="13"/>
          </p:nvPr>
        </p:nvSpPr>
        <p:spPr/>
        <p:txBody>
          <a:bodyPr/>
          <a:lstStyle/>
          <a:p>
            <a:r>
              <a:rPr lang="en-US" altLang="zh-CN" sz="2800" dirty="0">
                <a:latin typeface="Times New Roman" panose="02020603050405020304" pitchFamily="18" charset="0"/>
                <a:cs typeface="Times New Roman" panose="02020603050405020304" pitchFamily="18" charset="0"/>
                <a:sym typeface="+mn-ea"/>
              </a:rPr>
              <a:t>Construction of the Zettafly-4 network</a:t>
            </a:r>
            <a:endParaRPr lang="en-US" altLang="zh-CN" sz="2800" dirty="0">
              <a:latin typeface="Times New Roman" panose="02020603050405020304" pitchFamily="18" charset="0"/>
              <a:cs typeface="Times New Roman" panose="02020603050405020304" pitchFamily="18" charset="0"/>
              <a:sym typeface="+mn-ea"/>
            </a:endParaRPr>
          </a:p>
        </p:txBody>
      </p:sp>
      <p:graphicFrame>
        <p:nvGraphicFramePr>
          <p:cNvPr id="4" name="对象 3"/>
          <p:cNvGraphicFramePr/>
          <p:nvPr/>
        </p:nvGraphicFramePr>
        <p:xfrm>
          <a:off x="3653155" y="852170"/>
          <a:ext cx="4862195" cy="5975985"/>
        </p:xfrm>
        <a:graphic>
          <a:graphicData uri="http://schemas.openxmlformats.org/presentationml/2006/ole">
            <mc:AlternateContent xmlns:mc="http://schemas.openxmlformats.org/markup-compatibility/2006">
              <mc:Choice xmlns:v="urn:schemas-microsoft-com:vml" Requires="v">
                <p:oleObj spid="_x0000_s5" name="" r:id="rId1" imgW="3079115" imgH="3633470" progId="Visio.Drawing.15">
                  <p:embed/>
                </p:oleObj>
              </mc:Choice>
              <mc:Fallback>
                <p:oleObj name="" r:id="rId1" imgW="3079115" imgH="3633470" progId="Visio.Drawing.15">
                  <p:embed/>
                  <p:pic>
                    <p:nvPicPr>
                      <p:cNvPr id="0" name="图片 4"/>
                      <p:cNvPicPr/>
                      <p:nvPr/>
                    </p:nvPicPr>
                    <p:blipFill>
                      <a:blip r:embed="rId2"/>
                      <a:stretch>
                        <a:fillRect/>
                      </a:stretch>
                    </p:blipFill>
                    <p:spPr>
                      <a:xfrm>
                        <a:off x="3653155" y="852170"/>
                        <a:ext cx="4862195" cy="5975985"/>
                      </a:xfrm>
                      <a:prstGeom prst="rect">
                        <a:avLst/>
                      </a:prstGeom>
                    </p:spPr>
                  </p:pic>
                </p:oleObj>
              </mc:Fallback>
            </mc:AlternateContent>
          </a:graphicData>
        </a:graphic>
      </p:graphicFrame>
    </p:spTree>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占位符 11"/>
          <p:cNvSpPr>
            <a:spLocks noGrp="1"/>
          </p:cNvSpPr>
          <p:nvPr>
            <p:ph type="body" sz="quarter" idx="13"/>
          </p:nvPr>
        </p:nvSpPr>
        <p:spPr/>
        <p:txBody>
          <a:bodyPr/>
          <a:lstStyle/>
          <a:p>
            <a:r>
              <a:rPr lang="en-US" altLang="zh-CN" sz="2800" dirty="0">
                <a:latin typeface="Times New Roman" panose="02020603050405020304" pitchFamily="18" charset="0"/>
                <a:cs typeface="Times New Roman" panose="02020603050405020304" pitchFamily="18" charset="0"/>
                <a:sym typeface="+mn-ea"/>
              </a:rPr>
              <a:t>Construction of the Zettafly-4 network</a:t>
            </a:r>
            <a:endParaRPr lang="en-US" altLang="zh-CN" sz="2800" dirty="0">
              <a:latin typeface="Times New Roman" panose="02020603050405020304" pitchFamily="18" charset="0"/>
              <a:cs typeface="Times New Roman" panose="02020603050405020304" pitchFamily="18" charset="0"/>
              <a:sym typeface="+mn-ea"/>
            </a:endParaRPr>
          </a:p>
        </p:txBody>
      </p:sp>
      <p:graphicFrame>
        <p:nvGraphicFramePr>
          <p:cNvPr id="5" name="对象 4"/>
          <p:cNvGraphicFramePr/>
          <p:nvPr/>
        </p:nvGraphicFramePr>
        <p:xfrm>
          <a:off x="3632835" y="871220"/>
          <a:ext cx="4949190" cy="5952490"/>
        </p:xfrm>
        <a:graphic>
          <a:graphicData uri="http://schemas.openxmlformats.org/presentationml/2006/ole">
            <mc:AlternateContent xmlns:mc="http://schemas.openxmlformats.org/markup-compatibility/2006">
              <mc:Choice xmlns:v="urn:schemas-microsoft-com:vml" Requires="v">
                <p:oleObj spid="_x0000_s6" name="" r:id="rId1" imgW="3138170" imgH="3633470" progId="Visio.Drawing.15">
                  <p:embed/>
                </p:oleObj>
              </mc:Choice>
              <mc:Fallback>
                <p:oleObj name="" r:id="rId1" imgW="3138170" imgH="3633470" progId="Visio.Drawing.15">
                  <p:embed/>
                  <p:pic>
                    <p:nvPicPr>
                      <p:cNvPr id="0" name="图片 5"/>
                      <p:cNvPicPr/>
                      <p:nvPr/>
                    </p:nvPicPr>
                    <p:blipFill>
                      <a:blip r:embed="rId2"/>
                      <a:stretch>
                        <a:fillRect/>
                      </a:stretch>
                    </p:blipFill>
                    <p:spPr>
                      <a:xfrm>
                        <a:off x="3632835" y="871220"/>
                        <a:ext cx="4949190" cy="5952490"/>
                      </a:xfrm>
                      <a:prstGeom prst="rect">
                        <a:avLst/>
                      </a:prstGeom>
                    </p:spPr>
                  </p:pic>
                </p:oleObj>
              </mc:Fallback>
            </mc:AlternateContent>
          </a:graphicData>
        </a:graphic>
      </p:graphicFrame>
    </p:spTree>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占位符 11"/>
          <p:cNvSpPr>
            <a:spLocks noGrp="1"/>
          </p:cNvSpPr>
          <p:nvPr>
            <p:ph type="body" sz="quarter" idx="13"/>
          </p:nvPr>
        </p:nvSpPr>
        <p:spPr/>
        <p:txBody>
          <a:bodyPr/>
          <a:lstStyle/>
          <a:p>
            <a:r>
              <a:rPr lang="en-US" altLang="zh-CN" sz="2800" dirty="0">
                <a:latin typeface="Times New Roman" panose="02020603050405020304" pitchFamily="18" charset="0"/>
                <a:cs typeface="Times New Roman" panose="02020603050405020304" pitchFamily="18" charset="0"/>
                <a:sym typeface="+mn-ea"/>
              </a:rPr>
              <a:t>Construction of the Zettafly-4 network</a:t>
            </a:r>
            <a:endParaRPr lang="en-US" altLang="zh-CN" sz="2800" dirty="0">
              <a:latin typeface="Times New Roman" panose="02020603050405020304" pitchFamily="18" charset="0"/>
              <a:cs typeface="Times New Roman" panose="02020603050405020304" pitchFamily="18" charset="0"/>
              <a:sym typeface="+mn-ea"/>
            </a:endParaRPr>
          </a:p>
        </p:txBody>
      </p:sp>
      <p:graphicFrame>
        <p:nvGraphicFramePr>
          <p:cNvPr id="2" name="对象 1"/>
          <p:cNvGraphicFramePr/>
          <p:nvPr/>
        </p:nvGraphicFramePr>
        <p:xfrm>
          <a:off x="3607753" y="871220"/>
          <a:ext cx="5037455" cy="5952490"/>
        </p:xfrm>
        <a:graphic>
          <a:graphicData uri="http://schemas.openxmlformats.org/presentationml/2006/ole">
            <mc:AlternateContent xmlns:mc="http://schemas.openxmlformats.org/markup-compatibility/2006">
              <mc:Choice xmlns:v="urn:schemas-microsoft-com:vml" Requires="v">
                <p:oleObj spid="_x0000_s5" name="" r:id="rId1" imgW="3121025" imgH="3633470" progId="Visio.Drawing.15">
                  <p:embed/>
                </p:oleObj>
              </mc:Choice>
              <mc:Fallback>
                <p:oleObj name="" r:id="rId1" imgW="3121025" imgH="3633470" progId="Visio.Drawing.15">
                  <p:embed/>
                  <p:pic>
                    <p:nvPicPr>
                      <p:cNvPr id="0" name="图片 4"/>
                      <p:cNvPicPr/>
                      <p:nvPr/>
                    </p:nvPicPr>
                    <p:blipFill>
                      <a:blip r:embed="rId2"/>
                      <a:stretch>
                        <a:fillRect/>
                      </a:stretch>
                    </p:blipFill>
                    <p:spPr>
                      <a:xfrm>
                        <a:off x="3607753" y="871220"/>
                        <a:ext cx="5037455" cy="5952490"/>
                      </a:xfrm>
                      <a:prstGeom prst="rect">
                        <a:avLst/>
                      </a:prstGeom>
                    </p:spPr>
                  </p:pic>
                </p:oleObj>
              </mc:Fallback>
            </mc:AlternateContent>
          </a:graphicData>
        </a:graphic>
      </p:graphicFrame>
    </p:spTree>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占位符 11"/>
          <p:cNvSpPr>
            <a:spLocks noGrp="1"/>
          </p:cNvSpPr>
          <p:nvPr>
            <p:ph type="body" sz="quarter" idx="13"/>
          </p:nvPr>
        </p:nvSpPr>
        <p:spPr/>
        <p:txBody>
          <a:bodyPr/>
          <a:lstStyle/>
          <a:p>
            <a:r>
              <a:rPr lang="en-US" altLang="zh-CN" sz="2800" dirty="0">
                <a:latin typeface="Times New Roman" panose="02020603050405020304" pitchFamily="18" charset="0"/>
                <a:cs typeface="Times New Roman" panose="02020603050405020304" pitchFamily="18" charset="0"/>
                <a:sym typeface="+mn-ea"/>
              </a:rPr>
              <a:t>Construction of the Zettafly-3 network</a:t>
            </a:r>
            <a:endParaRPr lang="en-US" altLang="zh-CN" sz="2800" dirty="0">
              <a:latin typeface="Times New Roman" panose="02020603050405020304" pitchFamily="18" charset="0"/>
              <a:cs typeface="Times New Roman" panose="02020603050405020304" pitchFamily="18" charset="0"/>
              <a:sym typeface="+mn-ea"/>
            </a:endParaRPr>
          </a:p>
        </p:txBody>
      </p:sp>
      <p:graphicFrame>
        <p:nvGraphicFramePr>
          <p:cNvPr id="3" name="对象 2"/>
          <p:cNvGraphicFramePr/>
          <p:nvPr/>
        </p:nvGraphicFramePr>
        <p:xfrm>
          <a:off x="3681095" y="850265"/>
          <a:ext cx="4912360" cy="5957570"/>
        </p:xfrm>
        <a:graphic>
          <a:graphicData uri="http://schemas.openxmlformats.org/presentationml/2006/ole">
            <mc:AlternateContent xmlns:mc="http://schemas.openxmlformats.org/markup-compatibility/2006">
              <mc:Choice xmlns:v="urn:schemas-microsoft-com:vml" Requires="v">
                <p:oleObj spid="_x0000_s5" name="" r:id="rId1" imgW="3037840" imgH="3598545" progId="Visio.Drawing.15">
                  <p:embed/>
                </p:oleObj>
              </mc:Choice>
              <mc:Fallback>
                <p:oleObj name="" r:id="rId1" imgW="3037840" imgH="3598545" progId="Visio.Drawing.15">
                  <p:embed/>
                  <p:pic>
                    <p:nvPicPr>
                      <p:cNvPr id="0" name="图片 4"/>
                      <p:cNvPicPr/>
                      <p:nvPr/>
                    </p:nvPicPr>
                    <p:blipFill>
                      <a:blip r:embed="rId2"/>
                      <a:stretch>
                        <a:fillRect/>
                      </a:stretch>
                    </p:blipFill>
                    <p:spPr>
                      <a:xfrm>
                        <a:off x="3681095" y="850265"/>
                        <a:ext cx="4912360" cy="5957570"/>
                      </a:xfrm>
                      <a:prstGeom prst="rect">
                        <a:avLst/>
                      </a:prstGeom>
                    </p:spPr>
                  </p:pic>
                </p:oleObj>
              </mc:Fallback>
            </mc:AlternateContent>
          </a:graphicData>
        </a:graphic>
      </p:graphicFrame>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占位符 11"/>
          <p:cNvSpPr>
            <a:spLocks noGrp="1"/>
          </p:cNvSpPr>
          <p:nvPr>
            <p:ph type="body" sz="quarter" idx="13"/>
          </p:nvPr>
        </p:nvSpPr>
        <p:spPr/>
        <p:txBody>
          <a:bodyPr/>
          <a:lstStyle/>
          <a:p>
            <a:r>
              <a:rPr lang="en-US" altLang="zh-CN" sz="2800" dirty="0">
                <a:latin typeface="Times New Roman" panose="02020603050405020304" pitchFamily="18" charset="0"/>
                <a:cs typeface="Times New Roman" panose="02020603050405020304" pitchFamily="18" charset="0"/>
              </a:rPr>
              <a:t>The era of large-scale interconnected systems is on the horizon</a:t>
            </a:r>
            <a:endParaRPr lang="en-US" altLang="zh-CN" sz="2800" dirty="0">
              <a:latin typeface="Times New Roman" panose="02020603050405020304" pitchFamily="18" charset="0"/>
              <a:cs typeface="Times New Roman" panose="02020603050405020304" pitchFamily="18" charset="0"/>
            </a:endParaRPr>
          </a:p>
        </p:txBody>
      </p:sp>
      <p:pic>
        <p:nvPicPr>
          <p:cNvPr id="4" name="图片 3"/>
          <p:cNvPicPr/>
          <p:nvPr/>
        </p:nvPicPr>
        <p:blipFill>
          <a:blip r:embed="rId1"/>
          <a:stretch>
            <a:fillRect/>
          </a:stretch>
        </p:blipFill>
        <p:spPr>
          <a:xfrm>
            <a:off x="3251835" y="1737360"/>
            <a:ext cx="5218430" cy="3946525"/>
          </a:xfrm>
          <a:prstGeom prst="rect">
            <a:avLst/>
          </a:prstGeom>
        </p:spPr>
      </p:pic>
      <p:sp>
        <p:nvSpPr>
          <p:cNvPr id="3" name="文本框 2"/>
          <p:cNvSpPr txBox="1"/>
          <p:nvPr/>
        </p:nvSpPr>
        <p:spPr>
          <a:xfrm>
            <a:off x="847725" y="1033780"/>
            <a:ext cx="10728325" cy="460375"/>
          </a:xfrm>
          <a:prstGeom prst="rect">
            <a:avLst/>
          </a:prstGeom>
          <a:noFill/>
        </p:spPr>
        <p:txBody>
          <a:bodyPr wrap="square" rtlCol="0">
            <a:spAutoFit/>
          </a:bodyPr>
          <a:lstStyle/>
          <a:p>
            <a:r>
              <a:rPr lang="en-US" altLang="zh-CN" sz="2400">
                <a:latin typeface="Times New Roman" panose="02020603050405020304" pitchFamily="18" charset="0"/>
                <a:cs typeface="Times New Roman" panose="02020603050405020304" pitchFamily="18" charset="0"/>
              </a:rPr>
              <a:t>The growth rate of AI demand is far faster than the pace of hardware development</a:t>
            </a:r>
            <a:endParaRPr lang="en-US" altLang="zh-CN" sz="2400">
              <a:latin typeface="Times New Roman" panose="02020603050405020304" pitchFamily="18" charset="0"/>
              <a:cs typeface="Times New Roman" panose="02020603050405020304" pitchFamily="18" charset="0"/>
            </a:endParaRPr>
          </a:p>
        </p:txBody>
      </p:sp>
      <p:sp>
        <p:nvSpPr>
          <p:cNvPr id="6" name="文本框 5"/>
          <p:cNvSpPr txBox="1"/>
          <p:nvPr/>
        </p:nvSpPr>
        <p:spPr>
          <a:xfrm>
            <a:off x="2550795" y="5878195"/>
            <a:ext cx="6900545" cy="398780"/>
          </a:xfrm>
          <a:prstGeom prst="rect">
            <a:avLst/>
          </a:prstGeom>
          <a:noFill/>
        </p:spPr>
        <p:txBody>
          <a:bodyPr wrap="square" rtlCol="0" anchor="t">
            <a:spAutoFit/>
          </a:bodyPr>
          <a:lstStyle/>
          <a:p>
            <a:r>
              <a:rPr lang="en-US" altLang="zh-CN" sz="2000" b="0">
                <a:latin typeface="Times New Roman" panose="02020603050405020304" pitchFamily="18" charset="0"/>
                <a:cs typeface="Times New Roman" panose="02020603050405020304" pitchFamily="18" charset="0"/>
                <a:sym typeface="+mn-ea"/>
              </a:rPr>
              <a:t>[1] Memory Wall. https://ayarlabs.com/glossary/memory-wall </a:t>
            </a:r>
            <a:endParaRPr lang="en-US" altLang="zh-CN" sz="2000" b="0">
              <a:latin typeface="Times New Roman" panose="02020603050405020304" pitchFamily="18" charset="0"/>
              <a:cs typeface="Times New Roman" panose="02020603050405020304" pitchFamily="18" charset="0"/>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占位符 11"/>
          <p:cNvSpPr>
            <a:spLocks noGrp="1"/>
          </p:cNvSpPr>
          <p:nvPr>
            <p:ph type="body" sz="quarter" idx="13"/>
          </p:nvPr>
        </p:nvSpPr>
        <p:spPr/>
        <p:txBody>
          <a:bodyPr/>
          <a:lstStyle/>
          <a:p>
            <a:r>
              <a:rPr lang="en-US" altLang="zh-CN" sz="2800" dirty="0">
                <a:latin typeface="Times New Roman" panose="02020603050405020304" pitchFamily="18" charset="0"/>
                <a:cs typeface="Times New Roman" panose="02020603050405020304" pitchFamily="18" charset="0"/>
              </a:rPr>
              <a:t>Theoretical Analysis of Zettafly</a:t>
            </a:r>
            <a:endParaRPr lang="en-US" altLang="zh-CN" sz="2800" dirty="0">
              <a:latin typeface="Times New Roman" panose="02020603050405020304" pitchFamily="18" charset="0"/>
              <a:cs typeface="Times New Roman" panose="02020603050405020304" pitchFamily="18" charset="0"/>
            </a:endParaRPr>
          </a:p>
        </p:txBody>
      </p:sp>
      <p:pic>
        <p:nvPicPr>
          <p:cNvPr id="3" name="图片 2"/>
          <p:cNvPicPr>
            <a:picLocks noChangeAspect="1"/>
          </p:cNvPicPr>
          <p:nvPr/>
        </p:nvPicPr>
        <p:blipFill>
          <a:blip r:embed="rId1"/>
          <a:stretch>
            <a:fillRect/>
          </a:stretch>
        </p:blipFill>
        <p:spPr>
          <a:xfrm>
            <a:off x="227330" y="1440180"/>
            <a:ext cx="11630025" cy="3028950"/>
          </a:xfrm>
          <a:prstGeom prst="rect">
            <a:avLst/>
          </a:prstGeom>
        </p:spPr>
      </p:pic>
      <p:sp>
        <p:nvSpPr>
          <p:cNvPr id="4" name="文本框 3"/>
          <p:cNvSpPr txBox="1"/>
          <p:nvPr/>
        </p:nvSpPr>
        <p:spPr>
          <a:xfrm>
            <a:off x="405130" y="4671060"/>
            <a:ext cx="8722360" cy="829945"/>
          </a:xfrm>
          <a:prstGeom prst="rect">
            <a:avLst/>
          </a:prstGeom>
          <a:noFill/>
        </p:spPr>
        <p:txBody>
          <a:bodyPr wrap="square" rtlCol="0">
            <a:spAutoFit/>
          </a:bodyPr>
          <a:lstStyle/>
          <a:p>
            <a:r>
              <a:rPr lang="en-US" altLang="zh-CN" sz="2400" b="0" dirty="0">
                <a:latin typeface="Times New Roman" panose="02020603050405020304" pitchFamily="18" charset="0"/>
                <a:cs typeface="Times New Roman" panose="02020603050405020304" pitchFamily="18" charset="0"/>
              </a:rPr>
              <a:t>The scalability, bisection bandwidth, and link resiliency of Zettafly-4 and Zettafly-3 are similar to those of </a:t>
            </a:r>
            <a:r>
              <a:rPr lang="en-US" altLang="zh-CN" sz="2400" b="0" dirty="0" err="1">
                <a:latin typeface="Times New Roman" panose="02020603050405020304" pitchFamily="18" charset="0"/>
                <a:cs typeface="Times New Roman" panose="02020603050405020304" pitchFamily="18" charset="0"/>
              </a:rPr>
              <a:t>Megafly</a:t>
            </a:r>
            <a:r>
              <a:rPr lang="en-US" altLang="zh-CN" sz="2400" b="0" dirty="0">
                <a:latin typeface="Times New Roman" panose="02020603050405020304" pitchFamily="18" charset="0"/>
                <a:cs typeface="Times New Roman" panose="02020603050405020304" pitchFamily="18" charset="0"/>
              </a:rPr>
              <a:t> and Dragonfly.</a:t>
            </a:r>
            <a:endParaRPr lang="en-US" altLang="zh-CN" sz="2400" b="0" dirty="0">
              <a:latin typeface="Times New Roman" panose="02020603050405020304" pitchFamily="18" charset="0"/>
              <a:cs typeface="Times New Roman" panose="02020603050405020304" pitchFamily="18" charset="0"/>
            </a:endParaRPr>
          </a:p>
        </p:txBody>
      </p:sp>
    </p:spTree>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占位符 11"/>
          <p:cNvSpPr>
            <a:spLocks noGrp="1"/>
          </p:cNvSpPr>
          <p:nvPr>
            <p:ph type="body" sz="quarter" idx="13"/>
          </p:nvPr>
        </p:nvSpPr>
        <p:spPr/>
        <p:txBody>
          <a:bodyPr/>
          <a:lstStyle/>
          <a:p>
            <a:r>
              <a:rPr lang="en-US" altLang="zh-CN" sz="2800">
                <a:latin typeface="Times New Roman" panose="02020603050405020304" pitchFamily="18" charset="0"/>
                <a:cs typeface="Times New Roman" panose="02020603050405020304" pitchFamily="18" charset="0"/>
              </a:rPr>
              <a:t>Routing in Zettafly-4</a:t>
            </a:r>
            <a:endParaRPr lang="en-US" altLang="zh-CN" sz="2800" dirty="0">
              <a:latin typeface="Times New Roman" panose="02020603050405020304" pitchFamily="18" charset="0"/>
              <a:cs typeface="Times New Roman" panose="02020603050405020304" pitchFamily="18" charset="0"/>
            </a:endParaRPr>
          </a:p>
        </p:txBody>
      </p:sp>
      <p:pic>
        <p:nvPicPr>
          <p:cNvPr id="2" name="图片 1"/>
          <p:cNvPicPr>
            <a:picLocks noChangeAspect="1"/>
          </p:cNvPicPr>
          <p:nvPr/>
        </p:nvPicPr>
        <p:blipFill>
          <a:blip r:embed="rId1"/>
          <a:stretch>
            <a:fillRect/>
          </a:stretch>
        </p:blipFill>
        <p:spPr>
          <a:xfrm>
            <a:off x="2330450" y="1230630"/>
            <a:ext cx="6769735" cy="2995295"/>
          </a:xfrm>
          <a:prstGeom prst="rect">
            <a:avLst/>
          </a:prstGeom>
        </p:spPr>
      </p:pic>
      <p:sp>
        <p:nvSpPr>
          <p:cNvPr id="5" name="文本框 4"/>
          <p:cNvSpPr txBox="1"/>
          <p:nvPr/>
        </p:nvSpPr>
        <p:spPr>
          <a:xfrm>
            <a:off x="770890" y="4420235"/>
            <a:ext cx="11283315" cy="1661160"/>
          </a:xfrm>
          <a:prstGeom prst="rect">
            <a:avLst/>
          </a:prstGeom>
          <a:noFill/>
        </p:spPr>
        <p:txBody>
          <a:bodyPr wrap="square" rtlCol="0">
            <a:noAutofit/>
          </a:bodyPr>
          <a:lstStyle/>
          <a:p>
            <a:r>
              <a:rPr lang="en-US" altLang="zh-CN" sz="2400" b="0">
                <a:latin typeface="Times New Roman" panose="02020603050405020304" pitchFamily="18" charset="0"/>
                <a:cs typeface="Times New Roman" panose="02020603050405020304" pitchFamily="18" charset="0"/>
              </a:rPr>
              <a:t>Sub-Network Adaptive Load-Balancing (SNAL)</a:t>
            </a:r>
            <a:endParaRPr lang="en-US" altLang="zh-CN" sz="2400" b="0">
              <a:latin typeface="Times New Roman" panose="02020603050405020304" pitchFamily="18" charset="0"/>
              <a:cs typeface="Times New Roman" panose="02020603050405020304" pitchFamily="18" charset="0"/>
            </a:endParaRPr>
          </a:p>
          <a:p>
            <a:r>
              <a:rPr lang="en-US" altLang="zh-CN" sz="2400" b="0">
                <a:latin typeface="Times New Roman" panose="02020603050405020304" pitchFamily="18" charset="0"/>
                <a:cs typeface="Times New Roman" panose="02020603050405020304" pitchFamily="18" charset="0"/>
              </a:rPr>
              <a:t>1</a:t>
            </a:r>
            <a:r>
              <a:rPr lang="zh-CN" altLang="en-US" sz="2400" b="0">
                <a:latin typeface="Times New Roman" panose="02020603050405020304" pitchFamily="18" charset="0"/>
                <a:cs typeface="Times New Roman" panose="02020603050405020304" pitchFamily="18" charset="0"/>
              </a:rPr>
              <a:t>）</a:t>
            </a:r>
            <a:r>
              <a:rPr lang="en-US" altLang="zh-CN" sz="2400" b="0">
                <a:latin typeface="Times New Roman" panose="02020603050405020304" pitchFamily="18" charset="0"/>
                <a:cs typeface="Times New Roman" panose="02020603050405020304" pitchFamily="18" charset="0"/>
              </a:rPr>
              <a:t>If the destination and source routers are in the same SN, minimal routing is applied</a:t>
            </a:r>
            <a:endParaRPr lang="en-US" altLang="zh-CN" sz="2400" b="0">
              <a:latin typeface="Times New Roman" panose="02020603050405020304" pitchFamily="18" charset="0"/>
              <a:cs typeface="Times New Roman" panose="02020603050405020304" pitchFamily="18" charset="0"/>
            </a:endParaRPr>
          </a:p>
          <a:p>
            <a:r>
              <a:rPr lang="en-US" altLang="zh-CN" sz="2400" b="0">
                <a:latin typeface="Times New Roman" panose="02020603050405020304" pitchFamily="18" charset="0"/>
                <a:cs typeface="Times New Roman" panose="02020603050405020304" pitchFamily="18" charset="0"/>
              </a:rPr>
              <a:t>2</a:t>
            </a:r>
            <a:r>
              <a:rPr lang="zh-CN" altLang="en-US" sz="2400" b="0">
                <a:latin typeface="Times New Roman" panose="02020603050405020304" pitchFamily="18" charset="0"/>
                <a:cs typeface="Times New Roman" panose="02020603050405020304" pitchFamily="18" charset="0"/>
              </a:rPr>
              <a:t>）</a:t>
            </a:r>
            <a:r>
              <a:rPr lang="en-US" altLang="zh-CN" sz="2400" b="0">
                <a:latin typeface="Times New Roman" panose="02020603050405020304" pitchFamily="18" charset="0"/>
                <a:cs typeface="Times New Roman" panose="02020603050405020304" pitchFamily="18" charset="0"/>
              </a:rPr>
              <a:t>Otherwise, route upwards to a random L</a:t>
            </a:r>
            <a:r>
              <a:rPr lang="en-US" altLang="zh-CN" sz="2400" b="0" baseline="-25000">
                <a:latin typeface="Times New Roman" panose="02020603050405020304" pitchFamily="18" charset="0"/>
                <a:cs typeface="Times New Roman" panose="02020603050405020304" pitchFamily="18" charset="0"/>
              </a:rPr>
              <a:t>1</a:t>
            </a:r>
            <a:r>
              <a:rPr lang="en-US" altLang="zh-CN" sz="2400" b="0">
                <a:latin typeface="Times New Roman" panose="02020603050405020304" pitchFamily="18" charset="0"/>
                <a:cs typeface="Times New Roman" panose="02020603050405020304" pitchFamily="18" charset="0"/>
              </a:rPr>
              <a:t> router within the group and adaptively select between the minimal path and the Valiant path based on congestion conditions.</a:t>
            </a:r>
            <a:endParaRPr lang="zh-CN" altLang="en-US" sz="2400" b="0">
              <a:latin typeface="Times New Roman" panose="02020603050405020304" pitchFamily="18" charset="0"/>
              <a:cs typeface="Times New Roman" panose="02020603050405020304" pitchFamily="18" charset="0"/>
            </a:endParaRPr>
          </a:p>
        </p:txBody>
      </p:sp>
    </p:spTree>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占位符 11"/>
          <p:cNvSpPr>
            <a:spLocks noGrp="1"/>
          </p:cNvSpPr>
          <p:nvPr>
            <p:ph type="body" sz="quarter" idx="13"/>
          </p:nvPr>
        </p:nvSpPr>
        <p:spPr/>
        <p:txBody>
          <a:bodyPr/>
          <a:lstStyle/>
          <a:p>
            <a:r>
              <a:rPr lang="en-US" altLang="zh-CN" sz="2800">
                <a:latin typeface="Times New Roman" panose="02020603050405020304" pitchFamily="18" charset="0"/>
                <a:cs typeface="Times New Roman" panose="02020603050405020304" pitchFamily="18" charset="0"/>
                <a:sym typeface="+mn-ea"/>
              </a:rPr>
              <a:t>Routing in Zettafly-3</a:t>
            </a:r>
            <a:endParaRPr lang="en-US" altLang="zh-CN" sz="2800" dirty="0">
              <a:latin typeface="Times New Roman" panose="02020603050405020304" pitchFamily="18" charset="0"/>
              <a:cs typeface="Times New Roman" panose="02020603050405020304" pitchFamily="18" charset="0"/>
              <a:sym typeface="+mn-ea"/>
            </a:endParaRPr>
          </a:p>
        </p:txBody>
      </p:sp>
      <p:sp>
        <p:nvSpPr>
          <p:cNvPr id="5" name="文本框 4"/>
          <p:cNvSpPr txBox="1"/>
          <p:nvPr/>
        </p:nvSpPr>
        <p:spPr>
          <a:xfrm>
            <a:off x="515620" y="4329430"/>
            <a:ext cx="11496675" cy="1307465"/>
          </a:xfrm>
          <a:prstGeom prst="rect">
            <a:avLst/>
          </a:prstGeom>
          <a:noFill/>
        </p:spPr>
        <p:txBody>
          <a:bodyPr wrap="square" rtlCol="0">
            <a:noAutofit/>
          </a:bodyPr>
          <a:lstStyle/>
          <a:p>
            <a:r>
              <a:rPr lang="en-US" altLang="zh-CN" sz="2400" b="0">
                <a:latin typeface="Times New Roman" panose="02020603050405020304" pitchFamily="18" charset="0"/>
                <a:cs typeface="Times New Roman" panose="02020603050405020304" pitchFamily="18" charset="0"/>
              </a:rPr>
              <a:t>Sub-Network Adaptive Load-Balancing (SNAL)</a:t>
            </a:r>
            <a:endParaRPr lang="en-US" altLang="zh-CN" sz="2400" b="0">
              <a:latin typeface="Times New Roman" panose="02020603050405020304" pitchFamily="18" charset="0"/>
              <a:cs typeface="Times New Roman" panose="02020603050405020304" pitchFamily="18" charset="0"/>
            </a:endParaRPr>
          </a:p>
          <a:p>
            <a:r>
              <a:rPr lang="en-US" altLang="zh-CN" sz="2400" b="0">
                <a:latin typeface="Times New Roman" panose="02020603050405020304" pitchFamily="18" charset="0"/>
                <a:cs typeface="Times New Roman" panose="02020603050405020304" pitchFamily="18" charset="0"/>
              </a:rPr>
              <a:t>1</a:t>
            </a:r>
            <a:r>
              <a:rPr lang="zh-CN" altLang="en-US" sz="2400" b="0">
                <a:latin typeface="Times New Roman" panose="02020603050405020304" pitchFamily="18" charset="0"/>
                <a:cs typeface="Times New Roman" panose="02020603050405020304" pitchFamily="18" charset="0"/>
              </a:rPr>
              <a:t>）</a:t>
            </a:r>
            <a:r>
              <a:rPr lang="en-US" altLang="zh-CN" sz="2400" b="0">
                <a:latin typeface="Times New Roman" panose="02020603050405020304" pitchFamily="18" charset="0"/>
                <a:cs typeface="Times New Roman" panose="02020603050405020304" pitchFamily="18" charset="0"/>
              </a:rPr>
              <a:t>If the destination router is the same as the source router, route minimally.</a:t>
            </a:r>
            <a:endParaRPr lang="en-US" altLang="zh-CN" sz="2400" b="0">
              <a:latin typeface="Times New Roman" panose="02020603050405020304" pitchFamily="18" charset="0"/>
              <a:cs typeface="Times New Roman" panose="02020603050405020304" pitchFamily="18" charset="0"/>
            </a:endParaRPr>
          </a:p>
          <a:p>
            <a:r>
              <a:rPr lang="en-US" altLang="zh-CN" sz="2400" b="0">
                <a:latin typeface="Times New Roman" panose="02020603050405020304" pitchFamily="18" charset="0"/>
                <a:cs typeface="Times New Roman" panose="02020603050405020304" pitchFamily="18" charset="0"/>
              </a:rPr>
              <a:t>2</a:t>
            </a:r>
            <a:r>
              <a:rPr lang="zh-CN" altLang="en-US" sz="2400" b="0">
                <a:latin typeface="Times New Roman" panose="02020603050405020304" pitchFamily="18" charset="0"/>
                <a:cs typeface="Times New Roman" panose="02020603050405020304" pitchFamily="18" charset="0"/>
              </a:rPr>
              <a:t>）</a:t>
            </a:r>
            <a:r>
              <a:rPr lang="en-US" altLang="zh-CN" sz="2400">
                <a:latin typeface="Times New Roman" panose="02020603050405020304" pitchFamily="18" charset="0"/>
                <a:cs typeface="Times New Roman" panose="02020603050405020304" pitchFamily="18" charset="0"/>
                <a:sym typeface="+mn-ea"/>
              </a:rPr>
              <a:t>If the destination and source routers are in the same group, route adaptively.</a:t>
            </a:r>
            <a:endParaRPr lang="zh-CN" altLang="en-US" sz="2400" b="0">
              <a:latin typeface="Times New Roman" panose="02020603050405020304" pitchFamily="18" charset="0"/>
              <a:cs typeface="Times New Roman" panose="02020603050405020304" pitchFamily="18" charset="0"/>
            </a:endParaRPr>
          </a:p>
          <a:p>
            <a:r>
              <a:rPr lang="en-US" altLang="zh-CN" sz="2400" b="0">
                <a:latin typeface="Times New Roman" panose="02020603050405020304" pitchFamily="18" charset="0"/>
                <a:cs typeface="Times New Roman" panose="02020603050405020304" pitchFamily="18" charset="0"/>
              </a:rPr>
              <a:t>3</a:t>
            </a:r>
            <a:r>
              <a:rPr lang="zh-CN" altLang="en-US" sz="2400" b="0">
                <a:latin typeface="Times New Roman" panose="02020603050405020304" pitchFamily="18" charset="0"/>
                <a:cs typeface="Times New Roman" panose="02020603050405020304" pitchFamily="18" charset="0"/>
              </a:rPr>
              <a:t>）</a:t>
            </a:r>
            <a:r>
              <a:rPr lang="en-US" altLang="zh-CN" sz="2400">
                <a:latin typeface="Times New Roman" panose="02020603050405020304" pitchFamily="18" charset="0"/>
                <a:cs typeface="Times New Roman" panose="02020603050405020304" pitchFamily="18" charset="0"/>
                <a:sym typeface="+mn-ea"/>
              </a:rPr>
              <a:t>If the destination and source routers are in the same SN, MIN-NB is applied.</a:t>
            </a:r>
            <a:endParaRPr lang="zh-CN" altLang="en-US" sz="2400" b="0">
              <a:latin typeface="Times New Roman" panose="02020603050405020304" pitchFamily="18" charset="0"/>
              <a:cs typeface="Times New Roman" panose="02020603050405020304" pitchFamily="18" charset="0"/>
            </a:endParaRPr>
          </a:p>
          <a:p>
            <a:r>
              <a:rPr lang="en-US" altLang="zh-CN" sz="2400" b="0">
                <a:latin typeface="Times New Roman" panose="02020603050405020304" pitchFamily="18" charset="0"/>
                <a:cs typeface="Times New Roman" panose="02020603050405020304" pitchFamily="18" charset="0"/>
              </a:rPr>
              <a:t>4</a:t>
            </a:r>
            <a:r>
              <a:rPr lang="zh-CN" altLang="en-US" sz="2400" b="0">
                <a:latin typeface="Times New Roman" panose="02020603050405020304" pitchFamily="18" charset="0"/>
                <a:cs typeface="Times New Roman" panose="02020603050405020304" pitchFamily="18" charset="0"/>
              </a:rPr>
              <a:t>）</a:t>
            </a:r>
            <a:r>
              <a:rPr lang="en-US" altLang="zh-CN" sz="2400" b="0">
                <a:latin typeface="Times New Roman" panose="02020603050405020304" pitchFamily="18" charset="0"/>
                <a:cs typeface="Times New Roman" panose="02020603050405020304" pitchFamily="18" charset="0"/>
              </a:rPr>
              <a:t>Route to a random router within the group, and adaptively evaluate the congestion of minimal and Valiant paths, directing the packet along the path with the least congestion.</a:t>
            </a:r>
            <a:endParaRPr lang="en-US" altLang="zh-CN" sz="2400" b="0">
              <a:latin typeface="Times New Roman" panose="02020603050405020304" pitchFamily="18" charset="0"/>
              <a:cs typeface="Times New Roman" panose="02020603050405020304" pitchFamily="18" charset="0"/>
            </a:endParaRPr>
          </a:p>
        </p:txBody>
      </p:sp>
      <p:pic>
        <p:nvPicPr>
          <p:cNvPr id="3" name="图片 2"/>
          <p:cNvPicPr>
            <a:picLocks noChangeAspect="1"/>
          </p:cNvPicPr>
          <p:nvPr/>
        </p:nvPicPr>
        <p:blipFill>
          <a:blip r:embed="rId1"/>
          <a:stretch>
            <a:fillRect/>
          </a:stretch>
        </p:blipFill>
        <p:spPr>
          <a:xfrm>
            <a:off x="1595755" y="1304925"/>
            <a:ext cx="8394065" cy="2827020"/>
          </a:xfrm>
          <a:prstGeom prst="rect">
            <a:avLst/>
          </a:prstGeom>
        </p:spPr>
      </p:pic>
    </p:spTree>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占位符 11"/>
          <p:cNvSpPr>
            <a:spLocks noGrp="1"/>
          </p:cNvSpPr>
          <p:nvPr>
            <p:ph type="body" sz="quarter" idx="13"/>
          </p:nvPr>
        </p:nvSpPr>
        <p:spPr/>
        <p:txBody>
          <a:bodyPr/>
          <a:lstStyle/>
          <a:p>
            <a:r>
              <a:rPr lang="en-US" altLang="zh-CN" sz="2800">
                <a:latin typeface="Times New Roman" panose="02020603050405020304" pitchFamily="18" charset="0"/>
                <a:cs typeface="Times New Roman" panose="02020603050405020304" pitchFamily="18" charset="0"/>
              </a:rPr>
              <a:t>Advantages of adaptive routing in Zettafly</a:t>
            </a:r>
            <a:endParaRPr lang="en-US" altLang="zh-CN" sz="2800" dirty="0">
              <a:latin typeface="Times New Roman" panose="02020603050405020304" pitchFamily="18" charset="0"/>
              <a:cs typeface="Times New Roman" panose="02020603050405020304" pitchFamily="18" charset="0"/>
            </a:endParaRPr>
          </a:p>
        </p:txBody>
      </p:sp>
      <p:sp>
        <p:nvSpPr>
          <p:cNvPr id="5" name="文本框 4"/>
          <p:cNvSpPr txBox="1"/>
          <p:nvPr/>
        </p:nvSpPr>
        <p:spPr>
          <a:xfrm>
            <a:off x="299085" y="1156970"/>
            <a:ext cx="11496675" cy="614045"/>
          </a:xfrm>
          <a:prstGeom prst="rect">
            <a:avLst/>
          </a:prstGeom>
          <a:noFill/>
        </p:spPr>
        <p:txBody>
          <a:bodyPr wrap="square" rtlCol="0">
            <a:noAutofit/>
          </a:bodyPr>
          <a:lstStyle/>
          <a:p>
            <a:pPr indent="0">
              <a:buFont typeface="Arial" panose="020B0604020202020204" pitchFamily="34" charset="0"/>
              <a:buNone/>
            </a:pPr>
            <a:r>
              <a:rPr lang="en-US" altLang="zh-CN" sz="2400">
                <a:latin typeface="Times New Roman" panose="02020603050405020304" pitchFamily="18" charset="0"/>
                <a:cs typeface="Times New Roman" panose="02020603050405020304" pitchFamily="18" charset="0"/>
              </a:rPr>
              <a:t>1) Perfect network isolation for small jobs placed within a single group</a:t>
            </a:r>
            <a:endParaRPr lang="zh-CN" altLang="en-US" sz="2400">
              <a:latin typeface="Times New Roman" panose="02020603050405020304" pitchFamily="18" charset="0"/>
              <a:cs typeface="Times New Roman" panose="02020603050405020304" pitchFamily="18" charset="0"/>
            </a:endParaRPr>
          </a:p>
        </p:txBody>
      </p:sp>
      <p:pic>
        <p:nvPicPr>
          <p:cNvPr id="3" name="图片 2"/>
          <p:cNvPicPr>
            <a:picLocks noChangeAspect="1"/>
          </p:cNvPicPr>
          <p:nvPr/>
        </p:nvPicPr>
        <p:blipFill>
          <a:blip r:embed="rId1"/>
          <a:stretch>
            <a:fillRect/>
          </a:stretch>
        </p:blipFill>
        <p:spPr>
          <a:xfrm>
            <a:off x="6024245" y="2150110"/>
            <a:ext cx="5318125" cy="1791335"/>
          </a:xfrm>
          <a:prstGeom prst="rect">
            <a:avLst/>
          </a:prstGeom>
        </p:spPr>
      </p:pic>
      <p:pic>
        <p:nvPicPr>
          <p:cNvPr id="2" name="图片 1"/>
          <p:cNvPicPr>
            <a:picLocks noChangeAspect="1"/>
          </p:cNvPicPr>
          <p:nvPr/>
        </p:nvPicPr>
        <p:blipFill>
          <a:blip r:embed="rId2"/>
          <a:stretch>
            <a:fillRect/>
          </a:stretch>
        </p:blipFill>
        <p:spPr>
          <a:xfrm>
            <a:off x="659130" y="2121535"/>
            <a:ext cx="4737100" cy="2096135"/>
          </a:xfrm>
          <a:prstGeom prst="rect">
            <a:avLst/>
          </a:prstGeom>
        </p:spPr>
      </p:pic>
      <p:sp>
        <p:nvSpPr>
          <p:cNvPr id="14" name="椭圆 13"/>
          <p:cNvSpPr/>
          <p:nvPr/>
        </p:nvSpPr>
        <p:spPr>
          <a:xfrm>
            <a:off x="3287395" y="2656840"/>
            <a:ext cx="506095" cy="282575"/>
          </a:xfrm>
          <a:prstGeom prst="ellipse">
            <a:avLst/>
          </a:prstGeom>
          <a:noFill/>
          <a:ln w="25400">
            <a:solidFill>
              <a:srgbClr val="FF0000"/>
            </a:solidFill>
          </a:ln>
          <a:extLst>
            <a:ext uri="{909E8E84-426E-40DD-AFC4-6F175D3DCCD1}">
              <a14:hiddenFill xmlns:a14="http://schemas.microsoft.com/office/drawing/2010/main">
                <a:solidFill>
                  <a:schemeClr val="bg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4" name="椭圆 3"/>
          <p:cNvSpPr/>
          <p:nvPr/>
        </p:nvSpPr>
        <p:spPr>
          <a:xfrm>
            <a:off x="9192260" y="3000375"/>
            <a:ext cx="506095" cy="282575"/>
          </a:xfrm>
          <a:prstGeom prst="ellipse">
            <a:avLst/>
          </a:prstGeom>
          <a:noFill/>
          <a:ln w="25400">
            <a:solidFill>
              <a:srgbClr val="FF0000"/>
            </a:solidFill>
          </a:ln>
          <a:extLst>
            <a:ext uri="{909E8E84-426E-40DD-AFC4-6F175D3DCCD1}">
              <a14:hiddenFill xmlns:a14="http://schemas.microsoft.com/office/drawing/2010/main">
                <a:solidFill>
                  <a:schemeClr val="bg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6" name="文本框 5"/>
          <p:cNvSpPr txBox="1"/>
          <p:nvPr/>
        </p:nvSpPr>
        <p:spPr>
          <a:xfrm>
            <a:off x="2422525" y="4555490"/>
            <a:ext cx="7614285" cy="398780"/>
          </a:xfrm>
          <a:prstGeom prst="rect">
            <a:avLst/>
          </a:prstGeom>
          <a:noFill/>
        </p:spPr>
        <p:txBody>
          <a:bodyPr wrap="square" rtlCol="0">
            <a:spAutoFit/>
          </a:bodyPr>
          <a:p>
            <a:r>
              <a:rPr lang="en-US" altLang="zh-CN" sz="2000">
                <a:solidFill>
                  <a:schemeClr val="accent6"/>
                </a:solidFill>
                <a:latin typeface="Times New Roman" panose="02020603050405020304" pitchFamily="18" charset="0"/>
                <a:cs typeface="Times New Roman" panose="02020603050405020304" pitchFamily="18" charset="0"/>
              </a:rPr>
              <a:t>Valiant paths</a:t>
            </a:r>
            <a:r>
              <a:rPr lang="en-US" altLang="zh-CN" sz="2000">
                <a:latin typeface="Times New Roman" panose="02020603050405020304" pitchFamily="18" charset="0"/>
                <a:cs typeface="Times New Roman" panose="02020603050405020304" pitchFamily="18" charset="0"/>
              </a:rPr>
              <a:t> do not pass through any local links of intermediate groups.</a:t>
            </a:r>
            <a:endParaRPr lang="en-US" altLang="zh-CN" sz="2000">
              <a:latin typeface="Times New Roman" panose="02020603050405020304" pitchFamily="18" charset="0"/>
              <a:cs typeface="Times New Roman" panose="02020603050405020304" pitchFamily="18" charset="0"/>
            </a:endParaRPr>
          </a:p>
        </p:txBody>
      </p:sp>
      <p:cxnSp>
        <p:nvCxnSpPr>
          <p:cNvPr id="7" name="直接箭头连接符 6"/>
          <p:cNvCxnSpPr>
            <a:stCxn id="14" idx="4"/>
          </p:cNvCxnSpPr>
          <p:nvPr/>
        </p:nvCxnSpPr>
        <p:spPr>
          <a:xfrm>
            <a:off x="3540760" y="2939415"/>
            <a:ext cx="661035" cy="1680845"/>
          </a:xfrm>
          <a:prstGeom prst="straightConnector1">
            <a:avLst/>
          </a:prstGeom>
          <a:ln w="25400">
            <a:solidFill>
              <a:srgbClr val="FF0000"/>
            </a:solidFill>
            <a:tailEnd type="arrow"/>
          </a:ln>
        </p:spPr>
        <p:style>
          <a:lnRef idx="2">
            <a:schemeClr val="accent1"/>
          </a:lnRef>
          <a:fillRef idx="0">
            <a:srgbClr val="FFFFFF"/>
          </a:fillRef>
          <a:effectRef idx="0">
            <a:srgbClr val="FFFFFF"/>
          </a:effectRef>
          <a:fontRef idx="minor">
            <a:schemeClr val="tx1"/>
          </a:fontRef>
        </p:style>
      </p:cxnSp>
      <p:cxnSp>
        <p:nvCxnSpPr>
          <p:cNvPr id="8" name="直接箭头连接符 7"/>
          <p:cNvCxnSpPr>
            <a:stCxn id="4" idx="3"/>
          </p:cNvCxnSpPr>
          <p:nvPr/>
        </p:nvCxnSpPr>
        <p:spPr>
          <a:xfrm flipH="1">
            <a:off x="7885430" y="3241675"/>
            <a:ext cx="1381125" cy="1334135"/>
          </a:xfrm>
          <a:prstGeom prst="straightConnector1">
            <a:avLst/>
          </a:prstGeom>
          <a:ln w="25400">
            <a:solidFill>
              <a:srgbClr val="FF0000"/>
            </a:solidFill>
            <a:tailEnd type="arrow"/>
          </a:ln>
        </p:spPr>
        <p:style>
          <a:lnRef idx="2">
            <a:schemeClr val="accent1"/>
          </a:lnRef>
          <a:fillRef idx="0">
            <a:srgbClr val="FFFFFF"/>
          </a:fillRef>
          <a:effectRef idx="0">
            <a:srgbClr val="FFFFFF"/>
          </a:effectRef>
          <a:fontRef idx="minor">
            <a:schemeClr val="tx1"/>
          </a:fontRef>
        </p:style>
      </p:cxnSp>
    </p:spTree>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占位符 11"/>
          <p:cNvSpPr>
            <a:spLocks noGrp="1"/>
          </p:cNvSpPr>
          <p:nvPr>
            <p:ph type="body" sz="quarter" idx="13"/>
          </p:nvPr>
        </p:nvSpPr>
        <p:spPr/>
        <p:txBody>
          <a:bodyPr/>
          <a:lstStyle/>
          <a:p>
            <a:r>
              <a:rPr lang="en-US" altLang="zh-CN" sz="2400">
                <a:latin typeface="Times New Roman" panose="02020603050405020304" pitchFamily="18" charset="0"/>
                <a:cs typeface="Times New Roman" panose="02020603050405020304" pitchFamily="18" charset="0"/>
              </a:rPr>
              <a:t>Advantages of adaptive routing in Zettafly</a:t>
            </a:r>
            <a:endParaRPr lang="en-US" altLang="zh-CN" sz="2400" dirty="0">
              <a:latin typeface="Times New Roman" panose="02020603050405020304" pitchFamily="18" charset="0"/>
              <a:cs typeface="Times New Roman" panose="02020603050405020304" pitchFamily="18" charset="0"/>
            </a:endParaRPr>
          </a:p>
        </p:txBody>
      </p:sp>
      <p:sp>
        <p:nvSpPr>
          <p:cNvPr id="5" name="文本框 4"/>
          <p:cNvSpPr txBox="1"/>
          <p:nvPr/>
        </p:nvSpPr>
        <p:spPr>
          <a:xfrm>
            <a:off x="299085" y="1156970"/>
            <a:ext cx="11496675" cy="614045"/>
          </a:xfrm>
          <a:prstGeom prst="rect">
            <a:avLst/>
          </a:prstGeom>
          <a:noFill/>
        </p:spPr>
        <p:txBody>
          <a:bodyPr wrap="square" rtlCol="0">
            <a:noAutofit/>
          </a:bodyPr>
          <a:lstStyle/>
          <a:p>
            <a:pPr indent="0">
              <a:buFont typeface="Arial" panose="020B0604020202020204" pitchFamily="34" charset="0"/>
              <a:buNone/>
            </a:pPr>
            <a:r>
              <a:rPr lang="en-US" altLang="zh-CN" sz="2400">
                <a:latin typeface="Times New Roman" panose="02020603050405020304" pitchFamily="18" charset="0"/>
                <a:cs typeface="Times New Roman" panose="02020603050405020304" pitchFamily="18" charset="0"/>
              </a:rPr>
              <a:t>2) More accurate congestion detection</a:t>
            </a:r>
            <a:endParaRPr lang="zh-CN" altLang="en-US" sz="2400">
              <a:latin typeface="Times New Roman" panose="02020603050405020304" pitchFamily="18" charset="0"/>
              <a:cs typeface="Times New Roman" panose="02020603050405020304" pitchFamily="18" charset="0"/>
            </a:endParaRPr>
          </a:p>
        </p:txBody>
      </p:sp>
      <p:pic>
        <p:nvPicPr>
          <p:cNvPr id="3" name="图片 2"/>
          <p:cNvPicPr>
            <a:picLocks noChangeAspect="1"/>
          </p:cNvPicPr>
          <p:nvPr/>
        </p:nvPicPr>
        <p:blipFill>
          <a:blip r:embed="rId1"/>
          <a:stretch>
            <a:fillRect/>
          </a:stretch>
        </p:blipFill>
        <p:spPr>
          <a:xfrm>
            <a:off x="6024245" y="2129155"/>
            <a:ext cx="5318125" cy="1791335"/>
          </a:xfrm>
          <a:prstGeom prst="rect">
            <a:avLst/>
          </a:prstGeom>
        </p:spPr>
      </p:pic>
      <p:pic>
        <p:nvPicPr>
          <p:cNvPr id="2" name="图片 1"/>
          <p:cNvPicPr>
            <a:picLocks noChangeAspect="1"/>
          </p:cNvPicPr>
          <p:nvPr/>
        </p:nvPicPr>
        <p:blipFill>
          <a:blip r:embed="rId2"/>
          <a:stretch>
            <a:fillRect/>
          </a:stretch>
        </p:blipFill>
        <p:spPr>
          <a:xfrm>
            <a:off x="659130" y="2051685"/>
            <a:ext cx="4737100" cy="2096135"/>
          </a:xfrm>
          <a:prstGeom prst="rect">
            <a:avLst/>
          </a:prstGeom>
        </p:spPr>
      </p:pic>
    </p:spTree>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占位符 11"/>
          <p:cNvSpPr>
            <a:spLocks noGrp="1"/>
          </p:cNvSpPr>
          <p:nvPr>
            <p:ph type="body" sz="quarter" idx="13"/>
          </p:nvPr>
        </p:nvSpPr>
        <p:spPr/>
        <p:txBody>
          <a:bodyPr/>
          <a:lstStyle/>
          <a:p>
            <a:r>
              <a:rPr lang="en-US" altLang="zh-CN" sz="2800">
                <a:latin typeface="Times New Roman" panose="02020603050405020304" pitchFamily="18" charset="0"/>
                <a:cs typeface="Times New Roman" panose="02020603050405020304" pitchFamily="18" charset="0"/>
              </a:rPr>
              <a:t>Advantages of adaptive routing in Zettafly</a:t>
            </a:r>
            <a:endParaRPr lang="en-US" altLang="zh-CN" sz="2800" dirty="0">
              <a:latin typeface="Times New Roman" panose="02020603050405020304" pitchFamily="18" charset="0"/>
              <a:cs typeface="Times New Roman" panose="02020603050405020304" pitchFamily="18" charset="0"/>
            </a:endParaRPr>
          </a:p>
        </p:txBody>
      </p:sp>
      <p:sp>
        <p:nvSpPr>
          <p:cNvPr id="5" name="文本框 4"/>
          <p:cNvSpPr txBox="1"/>
          <p:nvPr/>
        </p:nvSpPr>
        <p:spPr>
          <a:xfrm>
            <a:off x="299085" y="1156970"/>
            <a:ext cx="11496675" cy="4552950"/>
          </a:xfrm>
          <a:prstGeom prst="rect">
            <a:avLst/>
          </a:prstGeom>
          <a:noFill/>
        </p:spPr>
        <p:txBody>
          <a:bodyPr wrap="square" rtlCol="0">
            <a:noAutofit/>
          </a:bodyPr>
          <a:lstStyle/>
          <a:p>
            <a:pPr indent="0">
              <a:buFont typeface="Arial" panose="020B0604020202020204" pitchFamily="34" charset="0"/>
              <a:buNone/>
            </a:pPr>
            <a:r>
              <a:rPr lang="en-US" altLang="zh-CN" sz="2400">
                <a:latin typeface="Times New Roman" panose="02020603050405020304" pitchFamily="18" charset="0"/>
                <a:cs typeface="Times New Roman" panose="02020603050405020304" pitchFamily="18" charset="0"/>
              </a:rPr>
              <a:t>3) Less resource consumption</a:t>
            </a:r>
            <a:endParaRPr lang="en-US" altLang="zh-CN" sz="2400">
              <a:latin typeface="Times New Roman" panose="02020603050405020304" pitchFamily="18" charset="0"/>
              <a:cs typeface="Times New Roman" panose="02020603050405020304" pitchFamily="18" charset="0"/>
            </a:endParaRPr>
          </a:p>
          <a:p>
            <a:pPr indent="0">
              <a:buFont typeface="Arial" panose="020B0604020202020204" pitchFamily="34" charset="0"/>
              <a:buNone/>
            </a:pPr>
            <a:endParaRPr lang="en-US" altLang="zh-CN" sz="240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altLang="zh-CN" sz="2400">
                <a:latin typeface="Times New Roman" panose="02020603050405020304" pitchFamily="18" charset="0"/>
                <a:cs typeface="Times New Roman" panose="02020603050405020304" pitchFamily="18" charset="0"/>
              </a:rPr>
              <a:t>The adaptive routing of Zettafly-4 and Zettafly-3 uses only 2 and 3 VCs respectively, which is fewer than those required by the Dragonfly and HyperX topologies.</a:t>
            </a:r>
            <a:endParaRPr lang="en-US" altLang="zh-CN" sz="240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US" altLang="zh-CN" sz="240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altLang="zh-CN" sz="2400">
                <a:latin typeface="Times New Roman" panose="02020603050405020304" pitchFamily="18" charset="0"/>
                <a:cs typeface="Times New Roman" panose="02020603050405020304" pitchFamily="18" charset="0"/>
              </a:rPr>
              <a:t>Simpler and more direct path hop calculation</a:t>
            </a:r>
            <a:endParaRPr lang="en-US" altLang="zh-CN" sz="2400">
              <a:latin typeface="Times New Roman" panose="02020603050405020304" pitchFamily="18" charset="0"/>
              <a:cs typeface="Times New Roman" panose="02020603050405020304" pitchFamily="18" charset="0"/>
            </a:endParaRPr>
          </a:p>
        </p:txBody>
      </p:sp>
    </p:spTree>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占位符 11"/>
          <p:cNvSpPr>
            <a:spLocks noGrp="1"/>
          </p:cNvSpPr>
          <p:nvPr>
            <p:ph type="body" sz="quarter" idx="13"/>
          </p:nvPr>
        </p:nvSpPr>
        <p:spPr/>
        <p:txBody>
          <a:bodyPr/>
          <a:lstStyle/>
          <a:p>
            <a:r>
              <a:rPr lang="en-US" altLang="zh-CN" sz="2800">
                <a:latin typeface="Times New Roman" panose="02020603050405020304" pitchFamily="18" charset="0"/>
                <a:cs typeface="Times New Roman" panose="02020603050405020304" pitchFamily="18" charset="0"/>
              </a:rPr>
              <a:t>Evaluation configurations</a:t>
            </a:r>
            <a:endParaRPr lang="en-US" altLang="zh-CN" sz="2800" dirty="0">
              <a:latin typeface="Times New Roman" panose="02020603050405020304" pitchFamily="18" charset="0"/>
              <a:cs typeface="Times New Roman" panose="02020603050405020304" pitchFamily="18" charset="0"/>
            </a:endParaRPr>
          </a:p>
        </p:txBody>
      </p:sp>
      <p:sp>
        <p:nvSpPr>
          <p:cNvPr id="2" name="文本框 1"/>
          <p:cNvSpPr txBox="1"/>
          <p:nvPr/>
        </p:nvSpPr>
        <p:spPr>
          <a:xfrm>
            <a:off x="508635" y="1263015"/>
            <a:ext cx="11301095" cy="4707255"/>
          </a:xfrm>
          <a:prstGeom prst="rect">
            <a:avLst/>
          </a:prstGeom>
          <a:noFill/>
        </p:spPr>
        <p:txBody>
          <a:bodyPr wrap="square" rtlCol="0" anchor="t">
            <a:noAutofit/>
          </a:bodyPr>
          <a:lstStyle/>
          <a:p>
            <a:pPr indent="0">
              <a:buFont typeface="Arial" panose="020B0604020202020204" pitchFamily="34" charset="0"/>
              <a:buNone/>
            </a:pPr>
            <a:r>
              <a:rPr lang="en-US" altLang="zh-CN" sz="2400">
                <a:latin typeface="Times New Roman" panose="02020603050405020304" pitchFamily="18" charset="0"/>
                <a:cs typeface="Times New Roman" panose="02020603050405020304" pitchFamily="18" charset="0"/>
                <a:sym typeface="+mn-ea"/>
              </a:rPr>
              <a:t>Synthetic Evaluation</a:t>
            </a:r>
            <a:endParaRPr lang="zh-CN" altLang="en-US" sz="2400">
              <a:latin typeface="Times New Roman" panose="02020603050405020304" pitchFamily="18" charset="0"/>
              <a:cs typeface="Times New Roman" panose="02020603050405020304" pitchFamily="18" charset="0"/>
              <a:sym typeface="+mn-ea"/>
            </a:endParaRPr>
          </a:p>
          <a:p>
            <a:pPr marL="457200" indent="-457200">
              <a:buFont typeface="Arial" panose="020B0604020202020204" pitchFamily="34" charset="0"/>
              <a:buChar char="•"/>
            </a:pPr>
            <a:r>
              <a:rPr lang="en-US" altLang="zh-CN" sz="2400">
                <a:latin typeface="Times New Roman" panose="02020603050405020304" pitchFamily="18" charset="0"/>
                <a:cs typeface="Times New Roman" panose="02020603050405020304" pitchFamily="18" charset="0"/>
                <a:sym typeface="+mn-ea"/>
              </a:rPr>
              <a:t>Network scale is about 10,000 nodes.</a:t>
            </a:r>
            <a:endParaRPr lang="en-US" altLang="zh-CN" sz="2400">
              <a:latin typeface="Times New Roman" panose="02020603050405020304" pitchFamily="18" charset="0"/>
              <a:cs typeface="Times New Roman" panose="02020603050405020304" pitchFamily="18" charset="0"/>
              <a:sym typeface="+mn-ea"/>
            </a:endParaRPr>
          </a:p>
          <a:p>
            <a:pPr marL="457200" indent="-457200">
              <a:buFont typeface="Arial" panose="020B0604020202020204" pitchFamily="34" charset="0"/>
              <a:buChar char="•"/>
            </a:pPr>
            <a:r>
              <a:rPr lang="en-US" sz="2400">
                <a:latin typeface="Times New Roman" panose="02020603050405020304" pitchFamily="18" charset="0"/>
                <a:cs typeface="Times New Roman" panose="02020603050405020304" pitchFamily="18" charset="0"/>
                <a:sym typeface="+mn-ea"/>
              </a:rPr>
              <a:t>Link latency is 1 cycle, and the internal speedup of the router is </a:t>
            </a:r>
            <a:r>
              <a:rPr lang="en-US" altLang="zh-CN" sz="2400">
                <a:latin typeface="Times New Roman" panose="02020603050405020304" pitchFamily="18" charset="0"/>
                <a:cs typeface="Times New Roman" panose="02020603050405020304" pitchFamily="18" charset="0"/>
                <a:sym typeface="+mn-ea"/>
              </a:rPr>
              <a:t>4.0.</a:t>
            </a:r>
            <a:endParaRPr lang="en-US" altLang="zh-CN" sz="2400" b="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US" sz="2400">
                <a:latin typeface="Times New Roman" panose="02020603050405020304" pitchFamily="18" charset="0"/>
                <a:cs typeface="Times New Roman" panose="02020603050405020304" pitchFamily="18" charset="0"/>
                <a:sym typeface="+mn-ea"/>
              </a:rPr>
              <a:t>VC size is 128 flits.</a:t>
            </a:r>
            <a:endParaRPr lang="en-US" sz="2400">
              <a:latin typeface="Times New Roman" panose="02020603050405020304" pitchFamily="18" charset="0"/>
              <a:cs typeface="Times New Roman" panose="02020603050405020304" pitchFamily="18" charset="0"/>
              <a:sym typeface="+mn-ea"/>
            </a:endParaRPr>
          </a:p>
          <a:p>
            <a:pPr marL="457200" indent="-457200">
              <a:buFont typeface="Arial" panose="020B0604020202020204" pitchFamily="34" charset="0"/>
              <a:buChar char="•"/>
            </a:pPr>
            <a:r>
              <a:rPr lang="en-US" altLang="zh-CN" sz="2400">
                <a:latin typeface="Times New Roman" panose="02020603050405020304" pitchFamily="18" charset="0"/>
                <a:cs typeface="Times New Roman" panose="02020603050405020304" pitchFamily="18" charset="0"/>
                <a:sym typeface="+mn-ea"/>
              </a:rPr>
              <a:t>Zettafly-3 and Zettafly-4 use SNAL, Dragonfly uses PiggyBack routing, fat-tree uses NCA, HyperX and Megafly use UGAL.</a:t>
            </a:r>
            <a:br>
              <a:rPr lang="en-US" altLang="zh-CN" sz="2800">
                <a:latin typeface="Times New Roman" panose="02020603050405020304" pitchFamily="18" charset="0"/>
                <a:cs typeface="Times New Roman" panose="02020603050405020304" pitchFamily="18" charset="0"/>
                <a:sym typeface="+mn-ea"/>
              </a:rPr>
            </a:br>
            <a:endParaRPr lang="zh-CN" altLang="en-US" sz="2800">
              <a:latin typeface="Times New Roman" panose="02020603050405020304" pitchFamily="18" charset="0"/>
              <a:cs typeface="Times New Roman" panose="02020603050405020304" pitchFamily="18" charset="0"/>
            </a:endParaRPr>
          </a:p>
          <a:p>
            <a:r>
              <a:rPr lang="en-US" altLang="zh-CN" sz="2800">
                <a:latin typeface="Times New Roman" panose="02020603050405020304" pitchFamily="18" charset="0"/>
                <a:cs typeface="Times New Roman" panose="02020603050405020304" pitchFamily="18" charset="0"/>
                <a:sym typeface="+mn-ea"/>
              </a:rPr>
              <a:t>GPCNet benchmark</a:t>
            </a:r>
            <a:endParaRPr lang="zh-CN" altLang="en-US" sz="280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400">
                <a:latin typeface="Times New Roman" panose="02020603050405020304" pitchFamily="18" charset="0"/>
                <a:cs typeface="Times New Roman" panose="02020603050405020304" pitchFamily="18" charset="0"/>
                <a:sym typeface="+mn-ea"/>
              </a:rPr>
              <a:t>Network scale is about 320 nodes.</a:t>
            </a:r>
            <a:endParaRPr lang="en-US" sz="2400">
              <a:latin typeface="Times New Roman" panose="02020603050405020304" pitchFamily="18" charset="0"/>
              <a:cs typeface="Times New Roman" panose="02020603050405020304" pitchFamily="18" charset="0"/>
              <a:sym typeface="+mn-ea"/>
            </a:endParaRPr>
          </a:p>
          <a:p>
            <a:pPr marL="342900" indent="-342900">
              <a:buFont typeface="Arial" panose="020B0604020202020204" pitchFamily="34" charset="0"/>
              <a:buChar char="•"/>
            </a:pPr>
            <a:r>
              <a:rPr lang="en-US" sz="2400">
                <a:latin typeface="Times New Roman" panose="02020603050405020304" pitchFamily="18" charset="0"/>
                <a:cs typeface="Times New Roman" panose="02020603050405020304" pitchFamily="18" charset="0"/>
                <a:sym typeface="+mn-ea"/>
              </a:rPr>
              <a:t>DCQCN is used for all networks.</a:t>
            </a:r>
            <a:endParaRPr lang="en-US" sz="2400">
              <a:latin typeface="Times New Roman" panose="02020603050405020304" pitchFamily="18" charset="0"/>
              <a:cs typeface="Times New Roman" panose="02020603050405020304" pitchFamily="18" charset="0"/>
              <a:sym typeface="+mn-ea"/>
            </a:endParaRPr>
          </a:p>
          <a:p>
            <a:pPr marL="342900" indent="-342900">
              <a:buFont typeface="Arial" panose="020B0604020202020204" pitchFamily="34" charset="0"/>
              <a:buChar char="•"/>
            </a:pPr>
            <a:r>
              <a:rPr lang="en-US" altLang="zh-CN" sz="2400">
                <a:latin typeface="Times New Roman" panose="02020603050405020304" pitchFamily="18" charset="0"/>
                <a:cs typeface="Times New Roman" panose="02020603050405020304" pitchFamily="18" charset="0"/>
                <a:sym typeface="+mn-ea"/>
              </a:rPr>
              <a:t>The RDMA NIC supports 256 connections.</a:t>
            </a:r>
            <a:endParaRPr lang="zh-CN" altLang="en-US" sz="2400" b="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altLang="zh-CN" sz="2400">
                <a:latin typeface="Times New Roman" panose="02020603050405020304" pitchFamily="18" charset="0"/>
                <a:cs typeface="Times New Roman" panose="02020603050405020304" pitchFamily="18" charset="0"/>
                <a:sym typeface="+mn-ea"/>
              </a:rPr>
              <a:t>The rate of RNICs and links are set to 100 Gbps.</a:t>
            </a:r>
            <a:endParaRPr lang="zh-CN" altLang="en-US" sz="2400" b="0">
              <a:latin typeface="Times New Roman" panose="02020603050405020304" pitchFamily="18" charset="0"/>
              <a:cs typeface="Times New Roman" panose="02020603050405020304" pitchFamily="18" charset="0"/>
            </a:endParaRPr>
          </a:p>
          <a:p>
            <a:endParaRPr lang="zh-CN" altLang="en-US" sz="2800">
              <a:latin typeface="Times New Roman" panose="02020603050405020304" pitchFamily="18" charset="0"/>
              <a:cs typeface="Times New Roman" panose="02020603050405020304" pitchFamily="18" charset="0"/>
            </a:endParaRPr>
          </a:p>
          <a:p>
            <a:endParaRPr lang="zh-CN" altLang="en-US" sz="2800">
              <a:latin typeface="Times New Roman" panose="02020603050405020304" pitchFamily="18" charset="0"/>
              <a:cs typeface="Times New Roman" panose="02020603050405020304" pitchFamily="18" charset="0"/>
            </a:endParaRPr>
          </a:p>
          <a:p>
            <a:endParaRPr lang="zh-CN" altLang="en-US" sz="2800">
              <a:latin typeface="Times New Roman" panose="02020603050405020304" pitchFamily="18" charset="0"/>
              <a:cs typeface="Times New Roman" panose="02020603050405020304" pitchFamily="18" charset="0"/>
            </a:endParaRPr>
          </a:p>
          <a:p>
            <a:endParaRPr lang="zh-CN" altLang="en-US" sz="2800">
              <a:latin typeface="Times New Roman" panose="02020603050405020304" pitchFamily="18" charset="0"/>
              <a:cs typeface="Times New Roman" panose="02020603050405020304" pitchFamily="18" charset="0"/>
            </a:endParaRPr>
          </a:p>
          <a:p>
            <a:endParaRPr lang="zh-CN" altLang="en-US" sz="2800">
              <a:latin typeface="Times New Roman" panose="02020603050405020304" pitchFamily="18" charset="0"/>
              <a:cs typeface="Times New Roman" panose="02020603050405020304" pitchFamily="18" charset="0"/>
            </a:endParaRPr>
          </a:p>
          <a:p>
            <a:endParaRPr lang="zh-CN" altLang="en-US" sz="2800">
              <a:latin typeface="Times New Roman" panose="02020603050405020304" pitchFamily="18" charset="0"/>
              <a:cs typeface="Times New Roman" panose="02020603050405020304" pitchFamily="18" charset="0"/>
            </a:endParaRPr>
          </a:p>
        </p:txBody>
      </p:sp>
    </p:spTree>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占位符 11"/>
          <p:cNvSpPr>
            <a:spLocks noGrp="1"/>
          </p:cNvSpPr>
          <p:nvPr>
            <p:ph type="body" sz="quarter" idx="13"/>
          </p:nvPr>
        </p:nvSpPr>
        <p:spPr/>
        <p:txBody>
          <a:bodyPr/>
          <a:lstStyle/>
          <a:p>
            <a:r>
              <a:rPr lang="en-US" altLang="zh-CN" sz="2800">
                <a:latin typeface="Times New Roman" panose="02020603050405020304" pitchFamily="18" charset="0"/>
                <a:cs typeface="Times New Roman" panose="02020603050405020304" pitchFamily="18" charset="0"/>
              </a:rPr>
              <a:t>Performance of synthetic evaluation</a:t>
            </a:r>
            <a:endParaRPr lang="en-US" altLang="zh-CN" sz="2800" dirty="0">
              <a:latin typeface="Times New Roman" panose="02020603050405020304" pitchFamily="18" charset="0"/>
              <a:cs typeface="Times New Roman" panose="02020603050405020304" pitchFamily="18" charset="0"/>
            </a:endParaRPr>
          </a:p>
        </p:txBody>
      </p:sp>
      <p:sp>
        <p:nvSpPr>
          <p:cNvPr id="4" name="文本框 3"/>
          <p:cNvSpPr txBox="1"/>
          <p:nvPr/>
        </p:nvSpPr>
        <p:spPr>
          <a:xfrm>
            <a:off x="623570" y="764540"/>
            <a:ext cx="10850245" cy="5755005"/>
          </a:xfrm>
          <a:prstGeom prst="rect">
            <a:avLst/>
          </a:prstGeom>
          <a:noFill/>
        </p:spPr>
        <p:txBody>
          <a:bodyPr wrap="square" rtlCol="0">
            <a:noAutofit/>
          </a:bodyPr>
          <a:lstStyle/>
          <a:p>
            <a:endParaRPr lang="zh-CN" altLang="en-US" sz="2800"/>
          </a:p>
          <a:p>
            <a:endParaRPr lang="zh-CN" altLang="en-US" sz="2800"/>
          </a:p>
          <a:p>
            <a:endParaRPr lang="zh-CN" altLang="en-US" sz="2800"/>
          </a:p>
          <a:p>
            <a:endParaRPr lang="zh-CN" altLang="en-US" sz="2800"/>
          </a:p>
          <a:p>
            <a:endParaRPr lang="zh-CN" altLang="en-US" sz="2800"/>
          </a:p>
          <a:p>
            <a:endParaRPr lang="zh-CN" altLang="en-US" sz="2800"/>
          </a:p>
        </p:txBody>
      </p:sp>
      <p:pic>
        <p:nvPicPr>
          <p:cNvPr id="2" name="图片 1"/>
          <p:cNvPicPr>
            <a:picLocks noChangeAspect="1"/>
          </p:cNvPicPr>
          <p:nvPr/>
        </p:nvPicPr>
        <p:blipFill>
          <a:blip r:embed="rId1"/>
          <a:stretch>
            <a:fillRect/>
          </a:stretch>
        </p:blipFill>
        <p:spPr>
          <a:xfrm>
            <a:off x="767080" y="909955"/>
            <a:ext cx="10358755" cy="3848735"/>
          </a:xfrm>
          <a:prstGeom prst="rect">
            <a:avLst/>
          </a:prstGeom>
        </p:spPr>
      </p:pic>
      <p:sp>
        <p:nvSpPr>
          <p:cNvPr id="3" name="文本框 2"/>
          <p:cNvSpPr txBox="1"/>
          <p:nvPr/>
        </p:nvSpPr>
        <p:spPr>
          <a:xfrm>
            <a:off x="805180" y="4831715"/>
            <a:ext cx="8208645" cy="1920240"/>
          </a:xfrm>
          <a:prstGeom prst="rect">
            <a:avLst/>
          </a:prstGeom>
          <a:noFill/>
        </p:spPr>
        <p:txBody>
          <a:bodyPr wrap="square" rtlCol="0">
            <a:noAutofit/>
          </a:bodyPr>
          <a:lstStyle/>
          <a:p>
            <a:r>
              <a:rPr lang="en-US" altLang="zh-CN" sz="2400">
                <a:latin typeface="Times New Roman" panose="02020603050405020304" pitchFamily="18" charset="0"/>
                <a:cs typeface="Times New Roman" panose="02020603050405020304" pitchFamily="18" charset="0"/>
              </a:rPr>
              <a:t>Zettafly-4 and Zettafly-3 outperform non-fat-tree topologies by over 40% on average.</a:t>
            </a:r>
            <a:endParaRPr lang="en-US" altLang="zh-CN" sz="2400">
              <a:latin typeface="Times New Roman" panose="02020603050405020304" pitchFamily="18" charset="0"/>
              <a:cs typeface="Times New Roman" panose="02020603050405020304" pitchFamily="18" charset="0"/>
            </a:endParaRPr>
          </a:p>
        </p:txBody>
      </p:sp>
      <p:sp>
        <p:nvSpPr>
          <p:cNvPr id="5" name="椭圆 4"/>
          <p:cNvSpPr/>
          <p:nvPr/>
        </p:nvSpPr>
        <p:spPr>
          <a:xfrm>
            <a:off x="7038340" y="4468495"/>
            <a:ext cx="687705" cy="414655"/>
          </a:xfrm>
          <a:prstGeom prst="ellipse">
            <a:avLst/>
          </a:prstGeom>
          <a:noFill/>
          <a:ln w="25400">
            <a:solidFill>
              <a:srgbClr val="FF0000"/>
            </a:solidFill>
          </a:ln>
          <a:extLst>
            <a:ext uri="{909E8E84-426E-40DD-AFC4-6F175D3DCCD1}">
              <a14:hiddenFill xmlns:a14="http://schemas.microsoft.com/office/drawing/2010/main">
                <a:solidFill>
                  <a:schemeClr val="bg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Tree>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占位符 11"/>
          <p:cNvSpPr>
            <a:spLocks noGrp="1"/>
          </p:cNvSpPr>
          <p:nvPr>
            <p:ph type="body" sz="quarter" idx="13"/>
          </p:nvPr>
        </p:nvSpPr>
        <p:spPr/>
        <p:txBody>
          <a:bodyPr/>
          <a:lstStyle/>
          <a:p>
            <a:r>
              <a:rPr lang="en-US" altLang="zh-CN" sz="2800">
                <a:latin typeface="Times New Roman" panose="02020603050405020304" pitchFamily="18" charset="0"/>
                <a:cs typeface="Times New Roman" panose="02020603050405020304" pitchFamily="18" charset="0"/>
              </a:rPr>
              <a:t>Performance of GPCNet benchmark</a:t>
            </a:r>
            <a:endParaRPr lang="en-US" altLang="zh-CN" sz="2800" dirty="0">
              <a:latin typeface="Times New Roman" panose="02020603050405020304" pitchFamily="18" charset="0"/>
              <a:cs typeface="Times New Roman" panose="02020603050405020304" pitchFamily="18" charset="0"/>
            </a:endParaRPr>
          </a:p>
        </p:txBody>
      </p:sp>
      <p:sp>
        <p:nvSpPr>
          <p:cNvPr id="4" name="文本框 3"/>
          <p:cNvSpPr txBox="1"/>
          <p:nvPr/>
        </p:nvSpPr>
        <p:spPr>
          <a:xfrm>
            <a:off x="623570" y="764540"/>
            <a:ext cx="10850245" cy="5755005"/>
          </a:xfrm>
          <a:prstGeom prst="rect">
            <a:avLst/>
          </a:prstGeom>
          <a:noFill/>
        </p:spPr>
        <p:txBody>
          <a:bodyPr wrap="square" rtlCol="0">
            <a:noAutofit/>
          </a:bodyPr>
          <a:lstStyle/>
          <a:p>
            <a:endParaRPr lang="zh-CN" altLang="en-US" sz="2800"/>
          </a:p>
          <a:p>
            <a:endParaRPr lang="zh-CN" altLang="en-US" sz="2800"/>
          </a:p>
          <a:p>
            <a:endParaRPr lang="zh-CN" altLang="en-US" sz="2800"/>
          </a:p>
          <a:p>
            <a:endParaRPr lang="zh-CN" altLang="en-US" sz="2800"/>
          </a:p>
          <a:p>
            <a:endParaRPr lang="zh-CN" altLang="en-US" sz="2800"/>
          </a:p>
          <a:p>
            <a:endParaRPr lang="zh-CN" altLang="en-US" sz="2800"/>
          </a:p>
        </p:txBody>
      </p:sp>
      <p:sp>
        <p:nvSpPr>
          <p:cNvPr id="3" name="文本框 2"/>
          <p:cNvSpPr txBox="1"/>
          <p:nvPr/>
        </p:nvSpPr>
        <p:spPr>
          <a:xfrm>
            <a:off x="763270" y="4481195"/>
            <a:ext cx="9424035" cy="829945"/>
          </a:xfrm>
          <a:prstGeom prst="rect">
            <a:avLst/>
          </a:prstGeom>
          <a:noFill/>
        </p:spPr>
        <p:txBody>
          <a:bodyPr wrap="square" rtlCol="0">
            <a:spAutoFit/>
          </a:bodyPr>
          <a:lstStyle/>
          <a:p>
            <a:r>
              <a:rPr lang="en-US" altLang="zh-CN" sz="2400">
                <a:latin typeface="Times New Roman" panose="02020603050405020304" pitchFamily="18" charset="0"/>
                <a:cs typeface="Times New Roman" panose="02020603050405020304" pitchFamily="18" charset="0"/>
              </a:rPr>
              <a:t>Zettafly-4 achieves the best performance, Zettafly-3 performs similarly to HyperX and surpasses Dragonfly.</a:t>
            </a:r>
            <a:endParaRPr lang="en-US" altLang="zh-CN" sz="2400">
              <a:latin typeface="Times New Roman" panose="02020603050405020304" pitchFamily="18" charset="0"/>
              <a:cs typeface="Times New Roman" panose="02020603050405020304" pitchFamily="18" charset="0"/>
            </a:endParaRPr>
          </a:p>
        </p:txBody>
      </p:sp>
      <p:pic>
        <p:nvPicPr>
          <p:cNvPr id="5" name="图片 4"/>
          <p:cNvPicPr>
            <a:picLocks noChangeAspect="1"/>
          </p:cNvPicPr>
          <p:nvPr/>
        </p:nvPicPr>
        <p:blipFill>
          <a:blip r:embed="rId1"/>
          <a:stretch>
            <a:fillRect/>
          </a:stretch>
        </p:blipFill>
        <p:spPr>
          <a:xfrm>
            <a:off x="3037840" y="1027430"/>
            <a:ext cx="6116320" cy="3321050"/>
          </a:xfrm>
          <a:prstGeom prst="rect">
            <a:avLst/>
          </a:prstGeom>
        </p:spPr>
      </p:pic>
    </p:spTree>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占位符 11"/>
          <p:cNvSpPr>
            <a:spLocks noGrp="1"/>
          </p:cNvSpPr>
          <p:nvPr>
            <p:ph type="body" sz="quarter" idx="13"/>
          </p:nvPr>
        </p:nvSpPr>
        <p:spPr/>
        <p:txBody>
          <a:bodyPr/>
          <a:lstStyle/>
          <a:p>
            <a:r>
              <a:rPr lang="en-US" altLang="zh-CN" sz="2800">
                <a:latin typeface="Times New Roman" panose="02020603050405020304" pitchFamily="18" charset="0"/>
                <a:cs typeface="Times New Roman" panose="02020603050405020304" pitchFamily="18" charset="0"/>
              </a:rPr>
              <a:t>Cost model</a:t>
            </a:r>
            <a:endParaRPr lang="en-US" altLang="zh-CN" sz="2800" dirty="0">
              <a:latin typeface="Times New Roman" panose="02020603050405020304" pitchFamily="18" charset="0"/>
              <a:cs typeface="Times New Roman" panose="02020603050405020304" pitchFamily="18" charset="0"/>
            </a:endParaRPr>
          </a:p>
        </p:txBody>
      </p:sp>
      <p:sp>
        <p:nvSpPr>
          <p:cNvPr id="4" name="文本框 3"/>
          <p:cNvSpPr txBox="1"/>
          <p:nvPr/>
        </p:nvSpPr>
        <p:spPr>
          <a:xfrm>
            <a:off x="623570" y="1089025"/>
            <a:ext cx="10850245" cy="5539740"/>
          </a:xfrm>
          <a:prstGeom prst="rect">
            <a:avLst/>
          </a:prstGeom>
          <a:noFill/>
        </p:spPr>
        <p:txBody>
          <a:bodyPr wrap="square" rtlCol="0">
            <a:noAutofit/>
          </a:bodyPr>
          <a:lstStyle/>
          <a:p>
            <a:endParaRPr lang="zh-CN" altLang="en-US" sz="2800"/>
          </a:p>
          <a:p>
            <a:endParaRPr lang="zh-CN" altLang="en-US" sz="2800"/>
          </a:p>
          <a:p>
            <a:endParaRPr lang="zh-CN" altLang="en-US" sz="2800"/>
          </a:p>
          <a:p>
            <a:endParaRPr lang="zh-CN" altLang="en-US" sz="2800"/>
          </a:p>
          <a:p>
            <a:endParaRPr lang="zh-CN" altLang="en-US" sz="2800"/>
          </a:p>
          <a:p>
            <a:endParaRPr lang="zh-CN" altLang="en-US" sz="2800"/>
          </a:p>
        </p:txBody>
      </p:sp>
      <p:sp>
        <p:nvSpPr>
          <p:cNvPr id="3" name="文本框 2"/>
          <p:cNvSpPr txBox="1"/>
          <p:nvPr/>
        </p:nvSpPr>
        <p:spPr>
          <a:xfrm>
            <a:off x="371475" y="4844415"/>
            <a:ext cx="7431405" cy="1198880"/>
          </a:xfrm>
          <a:prstGeom prst="rect">
            <a:avLst/>
          </a:prstGeom>
          <a:noFill/>
        </p:spPr>
        <p:txBody>
          <a:bodyPr wrap="square" rtlCol="0">
            <a:spAutoFit/>
          </a:bodyPr>
          <a:lstStyle/>
          <a:p>
            <a:r>
              <a:rPr lang="en-US" altLang="zh-CN" sz="2400">
                <a:latin typeface="Times New Roman" panose="02020603050405020304" pitchFamily="18" charset="0"/>
                <a:cs typeface="Times New Roman" panose="02020603050405020304" pitchFamily="18" charset="0"/>
              </a:rPr>
              <a:t>Due to the use of more switches and global links, the per-node cost of Zettafly-4 ($5,433) and Zettafly-3 ($4,281) is higher than that of Dragonfly ($3,108).</a:t>
            </a:r>
            <a:endParaRPr lang="en-US" altLang="zh-CN" sz="2400">
              <a:latin typeface="Times New Roman" panose="02020603050405020304" pitchFamily="18" charset="0"/>
              <a:cs typeface="Times New Roman" panose="02020603050405020304" pitchFamily="18" charset="0"/>
            </a:endParaRPr>
          </a:p>
        </p:txBody>
      </p:sp>
      <p:pic>
        <p:nvPicPr>
          <p:cNvPr id="10" name="图片 9"/>
          <p:cNvPicPr>
            <a:picLocks noChangeAspect="1"/>
          </p:cNvPicPr>
          <p:nvPr/>
        </p:nvPicPr>
        <p:blipFill>
          <a:blip r:embed="rId1"/>
          <a:stretch>
            <a:fillRect/>
          </a:stretch>
        </p:blipFill>
        <p:spPr>
          <a:xfrm>
            <a:off x="335280" y="1917065"/>
            <a:ext cx="11321415" cy="2586355"/>
          </a:xfrm>
          <a:prstGeom prst="rect">
            <a:avLst/>
          </a:prstGeom>
        </p:spPr>
      </p:pic>
      <p:sp>
        <p:nvSpPr>
          <p:cNvPr id="11" name="文本框 10"/>
          <p:cNvSpPr txBox="1"/>
          <p:nvPr/>
        </p:nvSpPr>
        <p:spPr>
          <a:xfrm>
            <a:off x="335280" y="982980"/>
            <a:ext cx="11706225" cy="829945"/>
          </a:xfrm>
          <a:prstGeom prst="rect">
            <a:avLst/>
          </a:prstGeom>
          <a:noFill/>
        </p:spPr>
        <p:txBody>
          <a:bodyPr wrap="square" rtlCol="0">
            <a:spAutoFit/>
          </a:bodyPr>
          <a:lstStyle/>
          <a:p>
            <a:r>
              <a:rPr lang="en-US" altLang="zh-CN" sz="2400">
                <a:latin typeface="Times New Roman" panose="02020603050405020304" pitchFamily="18" charset="0"/>
                <a:cs typeface="Times New Roman" panose="02020603050405020304" pitchFamily="18" charset="0"/>
              </a:rPr>
              <a:t>The cost model was based on the Mellanox QM8700-HS2F switch and Mellanox HDR 200Gb/s QSFP56.</a:t>
            </a:r>
            <a:endParaRPr lang="en-US" altLang="zh-CN" sz="2400">
              <a:latin typeface="Times New Roman" panose="02020603050405020304" pitchFamily="18" charset="0"/>
              <a:cs typeface="Times New Roman" panose="02020603050405020304" pitchFamily="18" charset="0"/>
            </a:endParaRPr>
          </a:p>
        </p:txBody>
      </p:sp>
      <p:sp>
        <p:nvSpPr>
          <p:cNvPr id="2" name="椭圆 1"/>
          <p:cNvSpPr/>
          <p:nvPr/>
        </p:nvSpPr>
        <p:spPr>
          <a:xfrm>
            <a:off x="5807710" y="3789045"/>
            <a:ext cx="506095" cy="414655"/>
          </a:xfrm>
          <a:prstGeom prst="ellipse">
            <a:avLst/>
          </a:prstGeom>
          <a:noFill/>
          <a:ln w="25400">
            <a:solidFill>
              <a:srgbClr val="FF0000"/>
            </a:solidFill>
          </a:ln>
          <a:extLst>
            <a:ext uri="{909E8E84-426E-40DD-AFC4-6F175D3DCCD1}">
              <a14:hiddenFill xmlns:a14="http://schemas.microsoft.com/office/drawing/2010/main">
                <a:solidFill>
                  <a:schemeClr val="bg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3" name="椭圆 12"/>
          <p:cNvSpPr/>
          <p:nvPr/>
        </p:nvSpPr>
        <p:spPr>
          <a:xfrm>
            <a:off x="6527800" y="3789045"/>
            <a:ext cx="506095" cy="414655"/>
          </a:xfrm>
          <a:prstGeom prst="ellipse">
            <a:avLst/>
          </a:prstGeom>
          <a:noFill/>
          <a:ln w="25400">
            <a:solidFill>
              <a:srgbClr val="FF0000"/>
            </a:solidFill>
          </a:ln>
          <a:extLst>
            <a:ext uri="{909E8E84-426E-40DD-AFC4-6F175D3DCCD1}">
              <a14:hiddenFill xmlns:a14="http://schemas.microsoft.com/office/drawing/2010/main">
                <a:solidFill>
                  <a:schemeClr val="bg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4" name="椭圆 13"/>
          <p:cNvSpPr/>
          <p:nvPr/>
        </p:nvSpPr>
        <p:spPr>
          <a:xfrm>
            <a:off x="2099310" y="3789045"/>
            <a:ext cx="506095" cy="414655"/>
          </a:xfrm>
          <a:prstGeom prst="ellipse">
            <a:avLst/>
          </a:prstGeom>
          <a:noFill/>
          <a:ln w="25400">
            <a:solidFill>
              <a:srgbClr val="FF0000"/>
            </a:solidFill>
          </a:ln>
          <a:extLst>
            <a:ext uri="{909E8E84-426E-40DD-AFC4-6F175D3DCCD1}">
              <a14:hiddenFill xmlns:a14="http://schemas.microsoft.com/office/drawing/2010/main">
                <a:solidFill>
                  <a:schemeClr val="bg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占位符 11"/>
          <p:cNvSpPr>
            <a:spLocks noGrp="1"/>
          </p:cNvSpPr>
          <p:nvPr>
            <p:ph type="body" sz="quarter" idx="13"/>
          </p:nvPr>
        </p:nvSpPr>
        <p:spPr/>
        <p:txBody>
          <a:bodyPr/>
          <a:lstStyle/>
          <a:p>
            <a:r>
              <a:rPr lang="en-US" altLang="zh-CN" sz="2800" dirty="0">
                <a:latin typeface="Times New Roman" panose="02020603050405020304" pitchFamily="18" charset="0"/>
                <a:cs typeface="Times New Roman" panose="02020603050405020304" pitchFamily="18" charset="0"/>
              </a:rPr>
              <a:t>Requirements for topology design in large-scale systems</a:t>
            </a:r>
            <a:endParaRPr lang="en-US" altLang="zh-CN" sz="2800" dirty="0">
              <a:latin typeface="Times New Roman" panose="02020603050405020304" pitchFamily="18" charset="0"/>
              <a:cs typeface="Times New Roman" panose="02020603050405020304" pitchFamily="18" charset="0"/>
            </a:endParaRPr>
          </a:p>
        </p:txBody>
      </p:sp>
      <p:sp>
        <p:nvSpPr>
          <p:cNvPr id="2" name="文本框 1"/>
          <p:cNvSpPr txBox="1"/>
          <p:nvPr/>
        </p:nvSpPr>
        <p:spPr>
          <a:xfrm>
            <a:off x="695325" y="1059180"/>
            <a:ext cx="10941685" cy="4276725"/>
          </a:xfrm>
          <a:prstGeom prst="rect">
            <a:avLst/>
          </a:prstGeom>
          <a:noFill/>
        </p:spPr>
        <p:txBody>
          <a:bodyPr wrap="square" rtlCol="0">
            <a:spAutoFit/>
          </a:bodyPr>
          <a:p>
            <a:pPr marL="457200" indent="-457200">
              <a:buFont typeface="Arial" panose="020B0604020202020204" pitchFamily="34" charset="0"/>
              <a:buChar char="•"/>
            </a:pPr>
            <a:r>
              <a:rPr lang="en-US" altLang="zh-CN" sz="2400" b="0">
                <a:latin typeface="Times New Roman" panose="02020603050405020304" pitchFamily="18" charset="0"/>
                <a:cs typeface="Times New Roman" panose="02020603050405020304" pitchFamily="18" charset="0"/>
              </a:rPr>
              <a:t>Low diameter</a:t>
            </a:r>
            <a:endParaRPr lang="zh-CN" altLang="en-US" sz="2400" b="0">
              <a:latin typeface="Times New Roman" panose="02020603050405020304" pitchFamily="18" charset="0"/>
              <a:cs typeface="Times New Roman" panose="02020603050405020304" pitchFamily="18" charset="0"/>
            </a:endParaRPr>
          </a:p>
          <a:p>
            <a:pPr marL="457200" lvl="1" indent="457200">
              <a:buFont typeface="Arial" panose="020B0604020202020204" pitchFamily="34" charset="0"/>
              <a:buNone/>
            </a:pPr>
            <a:r>
              <a:rPr lang="en-US" altLang="zh-CN" sz="2000" b="0">
                <a:latin typeface="Times New Roman" panose="02020603050405020304" pitchFamily="18" charset="0"/>
                <a:cs typeface="Times New Roman" panose="02020603050405020304" pitchFamily="18" charset="0"/>
              </a:rPr>
              <a:t>Lower zero-load network latency  </a:t>
            </a:r>
            <a:endParaRPr lang="en-US" altLang="zh-CN" sz="2000" b="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US" altLang="zh-CN" sz="2400" b="0">
                <a:latin typeface="Times New Roman" panose="02020603050405020304" pitchFamily="18" charset="0"/>
                <a:cs typeface="Times New Roman" panose="02020603050405020304" pitchFamily="18" charset="0"/>
              </a:rPr>
              <a:t>High bandwidth</a:t>
            </a:r>
            <a:endParaRPr lang="en-US" altLang="zh-CN" sz="2400" b="0">
              <a:latin typeface="Times New Roman" panose="02020603050405020304" pitchFamily="18" charset="0"/>
              <a:cs typeface="Times New Roman" panose="02020603050405020304" pitchFamily="18" charset="0"/>
            </a:endParaRPr>
          </a:p>
          <a:p>
            <a:pPr marL="457200" lvl="1" indent="457200">
              <a:buFont typeface="Arial" panose="020B0604020202020204" pitchFamily="34" charset="0"/>
              <a:buNone/>
            </a:pPr>
            <a:r>
              <a:rPr lang="en-US" altLang="zh-CN" sz="2000" b="0">
                <a:latin typeface="Times New Roman" panose="02020603050405020304" pitchFamily="18" charset="0"/>
                <a:cs typeface="Times New Roman" panose="02020603050405020304" pitchFamily="18" charset="0"/>
              </a:rPr>
              <a:t>Better performance &amp; throughput  </a:t>
            </a:r>
            <a:endParaRPr lang="en-US" altLang="zh-CN" sz="2000" b="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US" altLang="zh-CN" sz="2400" b="0">
                <a:latin typeface="Times New Roman" panose="02020603050405020304" pitchFamily="18" charset="0"/>
                <a:cs typeface="Times New Roman" panose="02020603050405020304" pitchFamily="18" charset="0"/>
              </a:rPr>
              <a:t>Scalability</a:t>
            </a:r>
            <a:endParaRPr lang="en-US" altLang="zh-CN" sz="2400" b="0">
              <a:latin typeface="Times New Roman" panose="02020603050405020304" pitchFamily="18" charset="0"/>
              <a:cs typeface="Times New Roman" panose="02020603050405020304" pitchFamily="18" charset="0"/>
            </a:endParaRPr>
          </a:p>
          <a:p>
            <a:pPr indent="0">
              <a:buFont typeface="Arial" panose="020B0604020202020204" pitchFamily="34" charset="0"/>
              <a:buNone/>
            </a:pPr>
            <a:r>
              <a:rPr lang="en-US" sz="2000">
                <a:latin typeface="Times New Roman" panose="02020603050405020304" pitchFamily="18" charset="0"/>
                <a:cs typeface="Times New Roman" panose="02020603050405020304" pitchFamily="18" charset="0"/>
                <a:sym typeface="+mn-ea"/>
              </a:rPr>
              <a:t>   	M</a:t>
            </a:r>
            <a:r>
              <a:rPr lang="en-US" altLang="zh-CN" sz="2000">
                <a:latin typeface="Times New Roman" panose="02020603050405020304" pitchFamily="18" charset="0"/>
                <a:cs typeface="Times New Roman" panose="02020603050405020304" pitchFamily="18" charset="0"/>
                <a:sym typeface="+mn-ea"/>
              </a:rPr>
              <a:t>aximum supported node count</a:t>
            </a:r>
            <a:endParaRPr lang="en-US" altLang="zh-CN" sz="2000" b="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US" altLang="zh-CN" sz="2400" b="0">
                <a:latin typeface="Times New Roman" panose="02020603050405020304" pitchFamily="18" charset="0"/>
                <a:cs typeface="Times New Roman" panose="02020603050405020304" pitchFamily="18" charset="0"/>
              </a:rPr>
              <a:t>Deployability</a:t>
            </a:r>
            <a:endParaRPr lang="en-US" altLang="zh-CN" sz="2400" b="0">
              <a:latin typeface="Times New Roman" panose="02020603050405020304" pitchFamily="18" charset="0"/>
              <a:cs typeface="Times New Roman" panose="02020603050405020304" pitchFamily="18" charset="0"/>
            </a:endParaRPr>
          </a:p>
          <a:p>
            <a:pPr marL="457200" lvl="1" indent="457200">
              <a:buFont typeface="Arial" panose="020B0604020202020204" pitchFamily="34" charset="0"/>
              <a:buNone/>
            </a:pPr>
            <a:r>
              <a:rPr lang="en-US" altLang="zh-CN" sz="2000" b="0">
                <a:latin typeface="Times New Roman" panose="02020603050405020304" pitchFamily="18" charset="0"/>
                <a:cs typeface="Times New Roman" panose="02020603050405020304" pitchFamily="18" charset="0"/>
              </a:rPr>
              <a:t>The network should be easily understandable and support modular packaging</a:t>
            </a:r>
            <a:r>
              <a:rPr lang="en-US" altLang="zh-CN" sz="2800" b="0">
                <a:latin typeface="Times New Roman" panose="02020603050405020304" pitchFamily="18" charset="0"/>
                <a:cs typeface="Times New Roman" panose="02020603050405020304" pitchFamily="18" charset="0"/>
              </a:rPr>
              <a:t>  </a:t>
            </a:r>
            <a:endParaRPr lang="en-US" altLang="zh-CN" sz="2800" b="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US" altLang="zh-CN" sz="2400" b="0">
                <a:latin typeface="Times New Roman" panose="02020603050405020304" pitchFamily="18" charset="0"/>
                <a:cs typeface="Times New Roman" panose="02020603050405020304" pitchFamily="18" charset="0"/>
              </a:rPr>
              <a:t>Job isolation</a:t>
            </a:r>
            <a:endParaRPr lang="en-US" altLang="zh-CN" sz="2400" b="0">
              <a:latin typeface="Times New Roman" panose="02020603050405020304" pitchFamily="18" charset="0"/>
              <a:cs typeface="Times New Roman" panose="02020603050405020304" pitchFamily="18" charset="0"/>
            </a:endParaRPr>
          </a:p>
          <a:p>
            <a:pPr indent="0">
              <a:buFont typeface="Arial" panose="020B0604020202020204" pitchFamily="34" charset="0"/>
              <a:buNone/>
            </a:pPr>
            <a:r>
              <a:rPr lang="en-US" altLang="zh-CN" sz="2000" b="0">
                <a:latin typeface="Times New Roman" panose="02020603050405020304" pitchFamily="18" charset="0"/>
                <a:cs typeface="Times New Roman" panose="02020603050405020304" pitchFamily="18" charset="0"/>
              </a:rPr>
              <a:t>  	Interference-free traffic for concurrent jobs</a:t>
            </a:r>
            <a:endParaRPr lang="zh-CN" altLang="en-US" sz="2000" b="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US" altLang="zh-CN" sz="2400" b="0">
                <a:latin typeface="Times New Roman" panose="02020603050405020304" pitchFamily="18" charset="0"/>
                <a:cs typeface="Times New Roman" panose="02020603050405020304" pitchFamily="18" charset="0"/>
              </a:rPr>
              <a:t>Cost-effectiveness</a:t>
            </a:r>
            <a:endParaRPr lang="en-US" altLang="zh-CN" sz="2400" b="0">
              <a:latin typeface="Times New Roman" panose="02020603050405020304" pitchFamily="18" charset="0"/>
              <a:cs typeface="Times New Roman" panose="02020603050405020304" pitchFamily="18" charset="0"/>
            </a:endParaRPr>
          </a:p>
          <a:p>
            <a:pPr marL="457200" lvl="1" indent="457200">
              <a:buFont typeface="Arial" panose="020B0604020202020204" pitchFamily="34" charset="0"/>
              <a:buNone/>
            </a:pPr>
            <a:r>
              <a:rPr lang="en-US" sz="2000" b="0">
                <a:latin typeface="Times New Roman" panose="02020603050405020304" pitchFamily="18" charset="0"/>
                <a:cs typeface="Times New Roman" panose="02020603050405020304" pitchFamily="18" charset="0"/>
              </a:rPr>
              <a:t>R</a:t>
            </a:r>
            <a:r>
              <a:rPr lang="en-US" altLang="zh-CN" sz="2000" b="0">
                <a:latin typeface="Times New Roman" panose="02020603050405020304" pitchFamily="18" charset="0"/>
                <a:cs typeface="Times New Roman" panose="02020603050405020304" pitchFamily="18" charset="0"/>
              </a:rPr>
              <a:t>easonable network cost</a:t>
            </a:r>
            <a:endParaRPr lang="en-US" altLang="zh-CN" sz="2000" b="0">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占位符 11"/>
          <p:cNvSpPr>
            <a:spLocks noGrp="1"/>
          </p:cNvSpPr>
          <p:nvPr>
            <p:ph type="body" sz="quarter" idx="13"/>
          </p:nvPr>
        </p:nvSpPr>
        <p:spPr/>
        <p:txBody>
          <a:bodyPr/>
          <a:lstStyle/>
          <a:p>
            <a:r>
              <a:rPr lang="en-US" altLang="zh-CN" sz="2800">
                <a:latin typeface="Times New Roman" panose="02020603050405020304" pitchFamily="18" charset="0"/>
                <a:cs typeface="Times New Roman" panose="02020603050405020304" pitchFamily="18" charset="0"/>
              </a:rPr>
              <a:t>Weighted cost model</a:t>
            </a:r>
            <a:endParaRPr lang="en-US" altLang="zh-CN" sz="2800" dirty="0">
              <a:latin typeface="Times New Roman" panose="02020603050405020304" pitchFamily="18" charset="0"/>
              <a:cs typeface="Times New Roman" panose="02020603050405020304" pitchFamily="18" charset="0"/>
            </a:endParaRPr>
          </a:p>
        </p:txBody>
      </p:sp>
      <p:sp>
        <p:nvSpPr>
          <p:cNvPr id="4" name="文本框 3"/>
          <p:cNvSpPr txBox="1"/>
          <p:nvPr/>
        </p:nvSpPr>
        <p:spPr>
          <a:xfrm>
            <a:off x="623570" y="692785"/>
            <a:ext cx="10850245" cy="5755005"/>
          </a:xfrm>
          <a:prstGeom prst="rect">
            <a:avLst/>
          </a:prstGeom>
          <a:noFill/>
        </p:spPr>
        <p:txBody>
          <a:bodyPr wrap="square" rtlCol="0">
            <a:noAutofit/>
          </a:bodyPr>
          <a:lstStyle/>
          <a:p>
            <a:endParaRPr lang="zh-CN" altLang="en-US" sz="2800"/>
          </a:p>
          <a:p>
            <a:endParaRPr lang="zh-CN" altLang="en-US" sz="2800"/>
          </a:p>
          <a:p>
            <a:endParaRPr lang="zh-CN" altLang="en-US" sz="2800"/>
          </a:p>
          <a:p>
            <a:endParaRPr lang="zh-CN" altLang="en-US" sz="2800"/>
          </a:p>
          <a:p>
            <a:endParaRPr lang="zh-CN" altLang="en-US" sz="2800"/>
          </a:p>
          <a:p>
            <a:endParaRPr lang="zh-CN" altLang="en-US" sz="2800"/>
          </a:p>
        </p:txBody>
      </p:sp>
      <p:sp>
        <p:nvSpPr>
          <p:cNvPr id="3" name="文本框 2"/>
          <p:cNvSpPr txBox="1"/>
          <p:nvPr/>
        </p:nvSpPr>
        <p:spPr>
          <a:xfrm>
            <a:off x="2811780" y="5213350"/>
            <a:ext cx="6831965" cy="1167130"/>
          </a:xfrm>
          <a:prstGeom prst="rect">
            <a:avLst/>
          </a:prstGeom>
          <a:noFill/>
        </p:spPr>
        <p:txBody>
          <a:bodyPr wrap="square" rtlCol="0">
            <a:noAutofit/>
          </a:bodyPr>
          <a:lstStyle/>
          <a:p>
            <a:r>
              <a:rPr lang="en-US" altLang="zh-CN" sz="2400">
                <a:latin typeface="Times New Roman" panose="02020603050405020304" pitchFamily="18" charset="0"/>
                <a:cs typeface="Times New Roman" panose="02020603050405020304" pitchFamily="18" charset="0"/>
              </a:rPr>
              <a:t>In the mixed traffic mode, Zettafly-3 and Zettafly-4 demonstrate significant cost efficiency.</a:t>
            </a:r>
            <a:endParaRPr lang="en-US" altLang="zh-CN" sz="2400">
              <a:latin typeface="Times New Roman" panose="02020603050405020304" pitchFamily="18" charset="0"/>
              <a:cs typeface="Times New Roman" panose="02020603050405020304" pitchFamily="18" charset="0"/>
            </a:endParaRPr>
          </a:p>
        </p:txBody>
      </p:sp>
      <p:pic>
        <p:nvPicPr>
          <p:cNvPr id="6" name="图片 5"/>
          <p:cNvPicPr>
            <a:picLocks noChangeAspect="1"/>
          </p:cNvPicPr>
          <p:nvPr/>
        </p:nvPicPr>
        <p:blipFill>
          <a:blip r:embed="rId1"/>
          <a:stretch>
            <a:fillRect/>
          </a:stretch>
        </p:blipFill>
        <p:spPr>
          <a:xfrm>
            <a:off x="1926590" y="1468755"/>
            <a:ext cx="7855585" cy="3689985"/>
          </a:xfrm>
          <a:prstGeom prst="rect">
            <a:avLst/>
          </a:prstGeom>
        </p:spPr>
      </p:pic>
      <p:sp>
        <p:nvSpPr>
          <p:cNvPr id="8" name="文本框 7"/>
          <p:cNvSpPr txBox="1"/>
          <p:nvPr/>
        </p:nvSpPr>
        <p:spPr>
          <a:xfrm>
            <a:off x="2637790" y="836930"/>
            <a:ext cx="7728585" cy="521970"/>
          </a:xfrm>
          <a:prstGeom prst="rect">
            <a:avLst/>
          </a:prstGeom>
          <a:noFill/>
        </p:spPr>
        <p:txBody>
          <a:bodyPr wrap="square" rtlCol="0">
            <a:spAutoFit/>
          </a:bodyPr>
          <a:lstStyle/>
          <a:p>
            <a:r>
              <a:rPr lang="en-US" altLang="zh-CN" sz="2800">
                <a:latin typeface="Times New Roman" panose="02020603050405020304" pitchFamily="18" charset="0"/>
                <a:cs typeface="Times New Roman" panose="02020603050405020304" pitchFamily="18" charset="0"/>
              </a:rPr>
              <a:t>Weighted Cost = Cost_per_node/Throughput</a:t>
            </a:r>
            <a:endParaRPr lang="en-US" altLang="zh-CN" sz="2800">
              <a:latin typeface="Times New Roman" panose="02020603050405020304" pitchFamily="18" charset="0"/>
              <a:cs typeface="Times New Roman" panose="02020603050405020304" pitchFamily="18" charset="0"/>
            </a:endParaRPr>
          </a:p>
        </p:txBody>
      </p:sp>
    </p:spTree>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占位符 11"/>
          <p:cNvSpPr>
            <a:spLocks noGrp="1"/>
          </p:cNvSpPr>
          <p:nvPr>
            <p:ph type="body" sz="quarter" idx="13"/>
          </p:nvPr>
        </p:nvSpPr>
        <p:spPr/>
        <p:txBody>
          <a:bodyPr/>
          <a:lstStyle/>
          <a:p>
            <a:r>
              <a:rPr lang="en-US" altLang="zh-CN" sz="2800" dirty="0">
                <a:latin typeface="Times New Roman" panose="02020603050405020304" pitchFamily="18" charset="0"/>
                <a:cs typeface="Times New Roman" panose="02020603050405020304" pitchFamily="18" charset="0"/>
              </a:rPr>
              <a:t>Topology-aware job placement algorithm</a:t>
            </a:r>
            <a:endParaRPr lang="en-US" altLang="zh-CN" sz="2800" dirty="0">
              <a:latin typeface="Times New Roman" panose="02020603050405020304" pitchFamily="18" charset="0"/>
              <a:cs typeface="Times New Roman" panose="02020603050405020304" pitchFamily="18" charset="0"/>
            </a:endParaRPr>
          </a:p>
        </p:txBody>
      </p:sp>
      <p:sp>
        <p:nvSpPr>
          <p:cNvPr id="2" name="文本框 1"/>
          <p:cNvSpPr txBox="1"/>
          <p:nvPr/>
        </p:nvSpPr>
        <p:spPr>
          <a:xfrm>
            <a:off x="299085" y="1017905"/>
            <a:ext cx="11797030" cy="3784600"/>
          </a:xfrm>
          <a:prstGeom prst="rect">
            <a:avLst/>
          </a:prstGeom>
          <a:noFill/>
        </p:spPr>
        <p:txBody>
          <a:bodyPr wrap="square" rtlCol="0">
            <a:spAutoFit/>
          </a:bodyPr>
          <a:lstStyle/>
          <a:p>
            <a:r>
              <a:rPr lang="en-US" altLang="zh-CN" sz="2400" b="0" dirty="0">
                <a:latin typeface="Times New Roman" panose="02020603050405020304" pitchFamily="18" charset="0"/>
                <a:cs typeface="Times New Roman" panose="02020603050405020304" pitchFamily="18" charset="0"/>
              </a:rPr>
              <a:t>Replay approximately 44,000 jobs from the 2023 job logs of the Theta supercomputing system onto the </a:t>
            </a:r>
            <a:r>
              <a:rPr lang="en-US" altLang="zh-CN" sz="2400" b="0" dirty="0" err="1">
                <a:latin typeface="Times New Roman" panose="02020603050405020304" pitchFamily="18" charset="0"/>
                <a:cs typeface="Times New Roman" panose="02020603050405020304" pitchFamily="18" charset="0"/>
              </a:rPr>
              <a:t>Zettafly</a:t>
            </a:r>
            <a:r>
              <a:rPr lang="en-US" altLang="zh-CN" sz="2400" b="0" dirty="0">
                <a:latin typeface="Times New Roman" panose="02020603050405020304" pitchFamily="18" charset="0"/>
                <a:cs typeface="Times New Roman" panose="02020603050405020304" pitchFamily="18" charset="0"/>
              </a:rPr>
              <a:t> network.</a:t>
            </a:r>
            <a:endParaRPr lang="en-US" altLang="zh-CN" sz="2400" b="0" dirty="0">
              <a:latin typeface="Times New Roman" panose="02020603050405020304" pitchFamily="18" charset="0"/>
              <a:cs typeface="Times New Roman" panose="02020603050405020304" pitchFamily="18" charset="0"/>
            </a:endParaRPr>
          </a:p>
          <a:p>
            <a:endParaRPr lang="en-US" altLang="zh-CN" sz="2400" b="0" dirty="0">
              <a:latin typeface="Times New Roman" panose="02020603050405020304" pitchFamily="18" charset="0"/>
              <a:cs typeface="Times New Roman" panose="02020603050405020304" pitchFamily="18" charset="0"/>
            </a:endParaRPr>
          </a:p>
          <a:p>
            <a:r>
              <a:rPr lang="en-US" altLang="zh-CN" sz="2400" b="0" dirty="0">
                <a:latin typeface="Times New Roman" panose="02020603050405020304" pitchFamily="18" charset="0"/>
                <a:cs typeface="Times New Roman" panose="02020603050405020304" pitchFamily="18" charset="0"/>
              </a:rPr>
              <a:t>Topology-aware job placement algorithm:</a:t>
            </a:r>
            <a:endParaRPr lang="en-US" altLang="zh-CN" sz="2400" b="0" dirty="0">
              <a:latin typeface="Times New Roman" panose="02020603050405020304" pitchFamily="18" charset="0"/>
              <a:cs typeface="Times New Roman" panose="02020603050405020304" pitchFamily="18" charset="0"/>
            </a:endParaRPr>
          </a:p>
          <a:p>
            <a:r>
              <a:rPr lang="en-US" altLang="zh-CN" sz="2400" b="0" dirty="0">
                <a:latin typeface="Times New Roman" panose="02020603050405020304" pitchFamily="18" charset="0"/>
                <a:cs typeface="Times New Roman" panose="02020603050405020304" pitchFamily="18" charset="0"/>
              </a:rPr>
              <a:t>1) Attempt to place jobs within a single sub-network; if unsuccessful,  </a:t>
            </a:r>
            <a:endParaRPr lang="en-US" altLang="zh-CN" sz="2400" b="0" dirty="0">
              <a:latin typeface="Times New Roman" panose="02020603050405020304" pitchFamily="18" charset="0"/>
              <a:cs typeface="Times New Roman" panose="02020603050405020304" pitchFamily="18" charset="0"/>
            </a:endParaRPr>
          </a:p>
          <a:p>
            <a:r>
              <a:rPr lang="en-US" altLang="zh-CN" sz="2400" b="0" dirty="0">
                <a:latin typeface="Times New Roman" panose="02020603050405020304" pitchFamily="18" charset="0"/>
                <a:cs typeface="Times New Roman" panose="02020603050405020304" pitchFamily="18" charset="0"/>
              </a:rPr>
              <a:t>2) Fill the sub-network with the highest number of available idle nodes, and place overflow nodes onto other sub-networks.</a:t>
            </a:r>
            <a:endParaRPr lang="en-US" altLang="zh-CN" sz="2400" b="0" dirty="0">
              <a:latin typeface="Times New Roman" panose="02020603050405020304" pitchFamily="18" charset="0"/>
              <a:cs typeface="Times New Roman" panose="02020603050405020304" pitchFamily="18" charset="0"/>
            </a:endParaRPr>
          </a:p>
          <a:p>
            <a:endParaRPr lang="en-US" altLang="zh-CN" sz="2400" b="0" dirty="0">
              <a:latin typeface="Times New Roman" panose="02020603050405020304" pitchFamily="18" charset="0"/>
              <a:cs typeface="Times New Roman" panose="02020603050405020304" pitchFamily="18" charset="0"/>
            </a:endParaRPr>
          </a:p>
          <a:p>
            <a:r>
              <a:rPr lang="en-US" altLang="zh-CN" sz="2400" b="0" dirty="0">
                <a:latin typeface="Times New Roman" panose="02020603050405020304" pitchFamily="18" charset="0"/>
                <a:cs typeface="Times New Roman" panose="02020603050405020304" pitchFamily="18" charset="0"/>
              </a:rPr>
              <a:t>Approximately 95.0% of small to medium-sized jobs were successfully allocated within the subnet, occupying 67.1% of their core hours.</a:t>
            </a:r>
            <a:endParaRPr lang="en-US" altLang="zh-CN" sz="2400" b="0" dirty="0">
              <a:latin typeface="Times New Roman" panose="02020603050405020304" pitchFamily="18" charset="0"/>
              <a:cs typeface="Times New Roman" panose="02020603050405020304" pitchFamily="18" charset="0"/>
            </a:endParaRPr>
          </a:p>
        </p:txBody>
      </p:sp>
    </p:spTree>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占位符 11"/>
          <p:cNvSpPr>
            <a:spLocks noGrp="1"/>
          </p:cNvSpPr>
          <p:nvPr>
            <p:ph type="body" sz="quarter" idx="13"/>
          </p:nvPr>
        </p:nvSpPr>
        <p:spPr/>
        <p:txBody>
          <a:bodyPr/>
          <a:lstStyle/>
          <a:p>
            <a:r>
              <a:rPr lang="en-US" altLang="zh-CN" sz="2800">
                <a:latin typeface="Times New Roman" panose="02020603050405020304" pitchFamily="18" charset="0"/>
                <a:cs typeface="Times New Roman" panose="02020603050405020304" pitchFamily="18" charset="0"/>
              </a:rPr>
              <a:t>Sub-network level incremental deployment</a:t>
            </a:r>
            <a:endParaRPr lang="en-US" altLang="zh-CN" sz="2800" dirty="0">
              <a:latin typeface="Times New Roman" panose="02020603050405020304" pitchFamily="18" charset="0"/>
              <a:cs typeface="Times New Roman" panose="02020603050405020304" pitchFamily="18" charset="0"/>
            </a:endParaRPr>
          </a:p>
        </p:txBody>
      </p:sp>
      <p:pic>
        <p:nvPicPr>
          <p:cNvPr id="7" name="图片 6"/>
          <p:cNvPicPr>
            <a:picLocks noChangeAspect="1"/>
          </p:cNvPicPr>
          <p:nvPr/>
        </p:nvPicPr>
        <p:blipFill>
          <a:blip r:embed="rId1"/>
          <a:stretch>
            <a:fillRect/>
          </a:stretch>
        </p:blipFill>
        <p:spPr>
          <a:xfrm>
            <a:off x="1943735" y="2066290"/>
            <a:ext cx="5144135" cy="3156585"/>
          </a:xfrm>
          <a:prstGeom prst="rect">
            <a:avLst/>
          </a:prstGeom>
        </p:spPr>
      </p:pic>
      <p:pic>
        <p:nvPicPr>
          <p:cNvPr id="3" name="图片 2"/>
          <p:cNvPicPr>
            <a:picLocks noChangeAspect="1"/>
          </p:cNvPicPr>
          <p:nvPr/>
        </p:nvPicPr>
        <p:blipFill>
          <a:blip r:embed="rId2"/>
          <a:stretch>
            <a:fillRect/>
          </a:stretch>
        </p:blipFill>
        <p:spPr>
          <a:xfrm>
            <a:off x="1943100" y="2084705"/>
            <a:ext cx="5133975" cy="3112770"/>
          </a:xfrm>
          <a:prstGeom prst="rect">
            <a:avLst/>
          </a:prstGeom>
        </p:spPr>
      </p:pic>
      <p:sp>
        <p:nvSpPr>
          <p:cNvPr id="6" name="文本框 5"/>
          <p:cNvSpPr txBox="1"/>
          <p:nvPr/>
        </p:nvSpPr>
        <p:spPr>
          <a:xfrm>
            <a:off x="2042160" y="5188585"/>
            <a:ext cx="5562600" cy="460375"/>
          </a:xfrm>
          <a:prstGeom prst="rect">
            <a:avLst/>
          </a:prstGeom>
          <a:noFill/>
        </p:spPr>
        <p:txBody>
          <a:bodyPr wrap="square" rtlCol="0">
            <a:spAutoFit/>
          </a:bodyPr>
          <a:lstStyle/>
          <a:p>
            <a:r>
              <a:rPr lang="en-US" altLang="zh-CN" sz="2400" b="0">
                <a:solidFill>
                  <a:schemeClr val="tx1"/>
                </a:solidFill>
                <a:latin typeface="Times New Roman" panose="02020603050405020304" pitchFamily="18" charset="0"/>
                <a:cs typeface="Times New Roman" panose="02020603050405020304" pitchFamily="18" charset="0"/>
              </a:rPr>
              <a:t>Legacy system </a:t>
            </a:r>
            <a:r>
              <a:rPr lang="zh-CN" altLang="en-US" sz="2400" b="0">
                <a:solidFill>
                  <a:schemeClr val="tx1"/>
                </a:solidFill>
                <a:latin typeface="Times New Roman" panose="02020603050405020304" pitchFamily="18" charset="0"/>
                <a:cs typeface="Times New Roman" panose="02020603050405020304" pitchFamily="18" charset="0"/>
              </a:rPr>
              <a:t>（</a:t>
            </a:r>
            <a:r>
              <a:rPr lang="en-US" altLang="zh-CN" sz="2400" b="0">
                <a:solidFill>
                  <a:schemeClr val="tx1"/>
                </a:solidFill>
                <a:latin typeface="Times New Roman" panose="02020603050405020304" pitchFamily="18" charset="0"/>
                <a:cs typeface="Times New Roman" panose="02020603050405020304" pitchFamily="18" charset="0"/>
              </a:rPr>
              <a:t>a saturated fat-tree</a:t>
            </a:r>
            <a:r>
              <a:rPr lang="zh-CN" altLang="en-US" sz="2400" b="0">
                <a:solidFill>
                  <a:schemeClr val="tx1"/>
                </a:solidFill>
                <a:latin typeface="Times New Roman" panose="02020603050405020304" pitchFamily="18" charset="0"/>
                <a:cs typeface="Times New Roman" panose="02020603050405020304" pitchFamily="18" charset="0"/>
              </a:rPr>
              <a:t>）</a:t>
            </a:r>
            <a:r>
              <a:rPr lang="en-US" altLang="zh-CN" sz="2400" b="0">
                <a:solidFill>
                  <a:schemeClr val="tx1"/>
                </a:solidFill>
                <a:latin typeface="Times New Roman" panose="02020603050405020304" pitchFamily="18" charset="0"/>
                <a:cs typeface="Times New Roman" panose="02020603050405020304" pitchFamily="18" charset="0"/>
              </a:rPr>
              <a:t> </a:t>
            </a:r>
            <a:endParaRPr lang="zh-CN" altLang="en-US" sz="2400" b="0">
              <a:solidFill>
                <a:schemeClr val="tx1"/>
              </a:solidFill>
              <a:latin typeface="Times New Roman" panose="02020603050405020304" pitchFamily="18" charset="0"/>
              <a:cs typeface="Times New Roman" panose="02020603050405020304" pitchFamily="18" charset="0"/>
            </a:endParaRPr>
          </a:p>
        </p:txBody>
      </p:sp>
      <p:sp>
        <p:nvSpPr>
          <p:cNvPr id="2" name="文本框 1"/>
          <p:cNvSpPr txBox="1"/>
          <p:nvPr/>
        </p:nvSpPr>
        <p:spPr>
          <a:xfrm>
            <a:off x="754380" y="1200150"/>
            <a:ext cx="11627485" cy="460375"/>
          </a:xfrm>
          <a:prstGeom prst="rect">
            <a:avLst/>
          </a:prstGeom>
          <a:noFill/>
        </p:spPr>
        <p:txBody>
          <a:bodyPr wrap="square" rtlCol="0" anchor="t">
            <a:spAutoFit/>
          </a:bodyPr>
          <a:lstStyle/>
          <a:p>
            <a:r>
              <a:rPr lang="en-US" altLang="zh-CN" sz="2400" dirty="0">
                <a:latin typeface="Times New Roman" panose="02020603050405020304" pitchFamily="18" charset="0"/>
                <a:cs typeface="Times New Roman" panose="02020603050405020304" pitchFamily="18" charset="0"/>
              </a:rPr>
              <a:t>A saturated non-blocking fat-tree can be regarded as consisting of two sub-networks.</a:t>
            </a:r>
            <a:endParaRPr lang="zh-CN" altLang="en-US" sz="2400" dirty="0">
              <a:latin typeface="Times New Roman" panose="02020603050405020304" pitchFamily="18" charset="0"/>
              <a:cs typeface="Times New Roman" panose="02020603050405020304" pitchFamily="18" charset="0"/>
            </a:endParaRPr>
          </a:p>
        </p:txBody>
      </p:sp>
    </p:spTree>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占位符 11"/>
          <p:cNvSpPr>
            <a:spLocks noGrp="1"/>
          </p:cNvSpPr>
          <p:nvPr>
            <p:ph type="body" sz="quarter" idx="13"/>
          </p:nvPr>
        </p:nvSpPr>
        <p:spPr/>
        <p:txBody>
          <a:bodyPr/>
          <a:lstStyle/>
          <a:p>
            <a:r>
              <a:rPr lang="en-US" altLang="zh-CN" sz="2800">
                <a:latin typeface="Times New Roman" panose="02020603050405020304" pitchFamily="18" charset="0"/>
                <a:cs typeface="Times New Roman" panose="02020603050405020304" pitchFamily="18" charset="0"/>
              </a:rPr>
              <a:t>Sub-network level incremental deployment</a:t>
            </a:r>
            <a:endParaRPr lang="en-US" altLang="zh-CN" sz="2800" dirty="0">
              <a:latin typeface="Times New Roman" panose="02020603050405020304" pitchFamily="18" charset="0"/>
              <a:cs typeface="Times New Roman" panose="02020603050405020304" pitchFamily="18" charset="0"/>
            </a:endParaRPr>
          </a:p>
        </p:txBody>
      </p:sp>
      <p:sp>
        <p:nvSpPr>
          <p:cNvPr id="5" name="文本框 4"/>
          <p:cNvSpPr txBox="1"/>
          <p:nvPr/>
        </p:nvSpPr>
        <p:spPr>
          <a:xfrm>
            <a:off x="1019175" y="1193800"/>
            <a:ext cx="9371965" cy="460375"/>
          </a:xfrm>
          <a:prstGeom prst="rect">
            <a:avLst/>
          </a:prstGeom>
          <a:noFill/>
        </p:spPr>
        <p:txBody>
          <a:bodyPr wrap="square" rtlCol="0">
            <a:spAutoFit/>
          </a:bodyPr>
          <a:lstStyle/>
          <a:p>
            <a:r>
              <a:rPr lang="en-US" altLang="zh-CN" sz="2400" b="0">
                <a:latin typeface="Times New Roman" panose="02020603050405020304" pitchFamily="18" charset="0"/>
                <a:cs typeface="Times New Roman" panose="02020603050405020304" pitchFamily="18" charset="0"/>
                <a:sym typeface="+mn-ea"/>
              </a:rPr>
              <a:t>Disconnecting 25% of the global links results in a tapered fat-tree network.</a:t>
            </a:r>
            <a:endParaRPr lang="en-US" altLang="zh-CN" sz="2400" b="0">
              <a:latin typeface="Times New Roman" panose="02020603050405020304" pitchFamily="18" charset="0"/>
              <a:cs typeface="Times New Roman" panose="02020603050405020304" pitchFamily="18" charset="0"/>
              <a:sym typeface="+mn-ea"/>
            </a:endParaRPr>
          </a:p>
        </p:txBody>
      </p:sp>
      <p:pic>
        <p:nvPicPr>
          <p:cNvPr id="2" name="图片 1"/>
          <p:cNvPicPr>
            <a:picLocks noChangeAspect="1"/>
          </p:cNvPicPr>
          <p:nvPr/>
        </p:nvPicPr>
        <p:blipFill>
          <a:blip r:embed="rId1"/>
          <a:stretch>
            <a:fillRect/>
          </a:stretch>
        </p:blipFill>
        <p:spPr>
          <a:xfrm>
            <a:off x="1943735" y="2066290"/>
            <a:ext cx="5144135" cy="3156585"/>
          </a:xfrm>
          <a:prstGeom prst="rect">
            <a:avLst/>
          </a:prstGeom>
        </p:spPr>
      </p:pic>
      <p:sp>
        <p:nvSpPr>
          <p:cNvPr id="7" name="文本框 6"/>
          <p:cNvSpPr txBox="1"/>
          <p:nvPr/>
        </p:nvSpPr>
        <p:spPr>
          <a:xfrm>
            <a:off x="1885315" y="5259705"/>
            <a:ext cx="5574030" cy="460375"/>
          </a:xfrm>
          <a:prstGeom prst="rect">
            <a:avLst/>
          </a:prstGeom>
          <a:noFill/>
        </p:spPr>
        <p:txBody>
          <a:bodyPr wrap="square" rtlCol="0">
            <a:spAutoFit/>
          </a:bodyPr>
          <a:lstStyle/>
          <a:p>
            <a:pPr algn="l"/>
            <a:r>
              <a:rPr lang="en-US" altLang="zh-CN" sz="2400">
                <a:latin typeface="Times New Roman" panose="02020603050405020304" pitchFamily="18" charset="0"/>
                <a:cs typeface="Times New Roman" panose="02020603050405020304" pitchFamily="18" charset="0"/>
                <a:sym typeface="+mn-ea"/>
              </a:rPr>
              <a:t>System under upgrade</a:t>
            </a:r>
            <a:r>
              <a:rPr lang="zh-CN" altLang="en-US" sz="2400">
                <a:latin typeface="Times New Roman" panose="02020603050405020304" pitchFamily="18" charset="0"/>
                <a:cs typeface="Times New Roman" panose="02020603050405020304" pitchFamily="18" charset="0"/>
                <a:sym typeface="+mn-ea"/>
              </a:rPr>
              <a:t>（</a:t>
            </a:r>
            <a:r>
              <a:rPr lang="en-US" altLang="zh-CN" sz="2400">
                <a:latin typeface="Times New Roman" panose="02020603050405020304" pitchFamily="18" charset="0"/>
                <a:cs typeface="Times New Roman" panose="02020603050405020304" pitchFamily="18" charset="0"/>
                <a:sym typeface="+mn-ea"/>
              </a:rPr>
              <a:t>a tapered fat-tree</a:t>
            </a:r>
            <a:r>
              <a:rPr lang="zh-CN" altLang="en-US" sz="2400">
                <a:latin typeface="Times New Roman" panose="02020603050405020304" pitchFamily="18" charset="0"/>
                <a:cs typeface="Times New Roman" panose="02020603050405020304" pitchFamily="18" charset="0"/>
                <a:sym typeface="+mn-ea"/>
              </a:rPr>
              <a:t>）</a:t>
            </a:r>
            <a:r>
              <a:rPr lang="en-US" altLang="zh-CN" sz="2400">
                <a:latin typeface="Times New Roman" panose="02020603050405020304" pitchFamily="18" charset="0"/>
                <a:cs typeface="Times New Roman" panose="02020603050405020304" pitchFamily="18" charset="0"/>
                <a:sym typeface="+mn-ea"/>
              </a:rPr>
              <a:t> </a:t>
            </a:r>
            <a:endParaRPr lang="zh-CN" altLang="en-US" sz="2400" b="0">
              <a:solidFill>
                <a:schemeClr val="tx1"/>
              </a:solidFill>
            </a:endParaRPr>
          </a:p>
        </p:txBody>
      </p:sp>
    </p:spTree>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占位符 11"/>
          <p:cNvSpPr>
            <a:spLocks noGrp="1"/>
          </p:cNvSpPr>
          <p:nvPr>
            <p:ph type="body" sz="quarter" idx="13"/>
          </p:nvPr>
        </p:nvSpPr>
        <p:spPr/>
        <p:txBody>
          <a:bodyPr/>
          <a:lstStyle/>
          <a:p>
            <a:r>
              <a:rPr lang="en-US" altLang="zh-CN" sz="2800">
                <a:latin typeface="Times New Roman" panose="02020603050405020304" pitchFamily="18" charset="0"/>
                <a:cs typeface="Times New Roman" panose="02020603050405020304" pitchFamily="18" charset="0"/>
              </a:rPr>
              <a:t>Sub-network level incremental deployment</a:t>
            </a:r>
            <a:endParaRPr lang="en-US" altLang="zh-CN" sz="2800" dirty="0">
              <a:latin typeface="Times New Roman" panose="02020603050405020304" pitchFamily="18" charset="0"/>
              <a:cs typeface="Times New Roman" panose="02020603050405020304" pitchFamily="18" charset="0"/>
            </a:endParaRPr>
          </a:p>
        </p:txBody>
      </p:sp>
      <p:sp>
        <p:nvSpPr>
          <p:cNvPr id="7" name="文本框 6"/>
          <p:cNvSpPr txBox="1"/>
          <p:nvPr/>
        </p:nvSpPr>
        <p:spPr>
          <a:xfrm>
            <a:off x="2894965" y="5230495"/>
            <a:ext cx="5721985" cy="460375"/>
          </a:xfrm>
          <a:prstGeom prst="rect">
            <a:avLst/>
          </a:prstGeom>
          <a:noFill/>
        </p:spPr>
        <p:txBody>
          <a:bodyPr wrap="square" rtlCol="0">
            <a:spAutoFit/>
          </a:bodyPr>
          <a:lstStyle/>
          <a:p>
            <a:r>
              <a:rPr lang="en-US" altLang="zh-CN" sz="2400" b="0">
                <a:solidFill>
                  <a:schemeClr val="tx1"/>
                </a:solidFill>
                <a:latin typeface="Times New Roman" panose="02020603050405020304" pitchFamily="18" charset="0"/>
                <a:cs typeface="Times New Roman" panose="02020603050405020304" pitchFamily="18" charset="0"/>
              </a:rPr>
              <a:t>               Updated system</a:t>
            </a:r>
            <a:r>
              <a:rPr lang="zh-CN" altLang="en-US" sz="2400" b="0">
                <a:solidFill>
                  <a:schemeClr val="tx1"/>
                </a:solidFill>
                <a:latin typeface="Times New Roman" panose="02020603050405020304" pitchFamily="18" charset="0"/>
                <a:cs typeface="Times New Roman" panose="02020603050405020304" pitchFamily="18" charset="0"/>
              </a:rPr>
              <a:t>（</a:t>
            </a:r>
            <a:r>
              <a:rPr lang="en-US" altLang="zh-CN" sz="2400" b="0">
                <a:solidFill>
                  <a:schemeClr val="tx1"/>
                </a:solidFill>
                <a:latin typeface="Times New Roman" panose="02020603050405020304" pitchFamily="18" charset="0"/>
                <a:cs typeface="Times New Roman" panose="02020603050405020304" pitchFamily="18" charset="0"/>
              </a:rPr>
              <a:t>Zettafly-4</a:t>
            </a:r>
            <a:r>
              <a:rPr lang="zh-CN" altLang="en-US" sz="2400" b="0">
                <a:solidFill>
                  <a:schemeClr val="tx1"/>
                </a:solidFill>
                <a:latin typeface="Times New Roman" panose="02020603050405020304" pitchFamily="18" charset="0"/>
                <a:cs typeface="Times New Roman" panose="02020603050405020304" pitchFamily="18" charset="0"/>
              </a:rPr>
              <a:t>）</a:t>
            </a:r>
            <a:r>
              <a:rPr lang="en-US" altLang="zh-CN" sz="2400" b="0">
                <a:solidFill>
                  <a:schemeClr val="tx1"/>
                </a:solidFill>
                <a:latin typeface="Times New Roman" panose="02020603050405020304" pitchFamily="18" charset="0"/>
                <a:cs typeface="Times New Roman" panose="02020603050405020304" pitchFamily="18" charset="0"/>
              </a:rPr>
              <a:t> </a:t>
            </a:r>
            <a:endParaRPr lang="zh-CN" altLang="en-US" sz="2400" b="0">
              <a:solidFill>
                <a:schemeClr val="tx1"/>
              </a:solidFill>
              <a:latin typeface="Times New Roman" panose="02020603050405020304" pitchFamily="18" charset="0"/>
              <a:cs typeface="Times New Roman" panose="02020603050405020304" pitchFamily="18" charset="0"/>
            </a:endParaRPr>
          </a:p>
        </p:txBody>
      </p:sp>
      <p:pic>
        <p:nvPicPr>
          <p:cNvPr id="9" name="图片 8"/>
          <p:cNvPicPr>
            <a:picLocks noChangeAspect="1"/>
          </p:cNvPicPr>
          <p:nvPr/>
        </p:nvPicPr>
        <p:blipFill>
          <a:blip r:embed="rId1"/>
          <a:stretch>
            <a:fillRect/>
          </a:stretch>
        </p:blipFill>
        <p:spPr>
          <a:xfrm>
            <a:off x="1943100" y="2063115"/>
            <a:ext cx="7785735" cy="3140710"/>
          </a:xfrm>
          <a:prstGeom prst="rect">
            <a:avLst/>
          </a:prstGeom>
        </p:spPr>
      </p:pic>
      <p:sp>
        <p:nvSpPr>
          <p:cNvPr id="5" name="文本框 4"/>
          <p:cNvSpPr txBox="1"/>
          <p:nvPr/>
        </p:nvSpPr>
        <p:spPr>
          <a:xfrm>
            <a:off x="285115" y="1160145"/>
            <a:ext cx="11769090" cy="460375"/>
          </a:xfrm>
          <a:prstGeom prst="rect">
            <a:avLst/>
          </a:prstGeom>
          <a:noFill/>
        </p:spPr>
        <p:txBody>
          <a:bodyPr wrap="square" rtlCol="0">
            <a:spAutoFit/>
          </a:bodyPr>
          <a:lstStyle/>
          <a:p>
            <a:r>
              <a:rPr lang="en-US" altLang="zh-CN" sz="2400" b="0">
                <a:latin typeface="Times New Roman" panose="02020603050405020304" pitchFamily="18" charset="0"/>
                <a:cs typeface="Times New Roman" panose="02020603050405020304" pitchFamily="18" charset="0"/>
                <a:sym typeface="+mn-ea"/>
              </a:rPr>
              <a:t>Combining disconnected links with new equipment forms a Zettafly-4 network with three SNs.</a:t>
            </a:r>
            <a:endParaRPr lang="en-US" altLang="zh-CN" sz="2400" b="0">
              <a:latin typeface="Times New Roman" panose="02020603050405020304" pitchFamily="18" charset="0"/>
              <a:cs typeface="Times New Roman" panose="02020603050405020304" pitchFamily="18" charset="0"/>
              <a:sym typeface="+mn-ea"/>
            </a:endParaRPr>
          </a:p>
        </p:txBody>
      </p:sp>
    </p:spTree>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857250" y="709930"/>
            <a:ext cx="10476865" cy="4842510"/>
          </a:xfrm>
          <a:prstGeom prst="rect">
            <a:avLst/>
          </a:prstGeom>
          <a:noFill/>
        </p:spPr>
        <p:txBody>
          <a:bodyPr wrap="square">
            <a:noAutofit/>
          </a:bodyPr>
          <a:lstStyle/>
          <a:p>
            <a:pPr algn="ctr">
              <a:lnSpc>
                <a:spcPct val="150000"/>
              </a:lnSpc>
            </a:pPr>
            <a:endParaRPr lang="en-US" altLang="zh-CN" sz="3200" dirty="0">
              <a:solidFill>
                <a:schemeClr val="tx1"/>
              </a:solidFill>
              <a:latin typeface="Times New Roman" panose="02020603050405020304" pitchFamily="18" charset="0"/>
              <a:ea typeface="+mn-ea"/>
              <a:cs typeface="Times New Roman" panose="02020603050405020304" pitchFamily="18" charset="0"/>
            </a:endParaRPr>
          </a:p>
          <a:p>
            <a:pPr algn="ctr">
              <a:lnSpc>
                <a:spcPct val="150000"/>
              </a:lnSpc>
            </a:pPr>
            <a:endParaRPr lang="en-US" altLang="zh-CN" sz="3200" dirty="0">
              <a:solidFill>
                <a:schemeClr val="tx1"/>
              </a:solidFill>
              <a:latin typeface="Times New Roman" panose="02020603050405020304" pitchFamily="18" charset="0"/>
              <a:ea typeface="+mn-ea"/>
              <a:cs typeface="Times New Roman" panose="02020603050405020304" pitchFamily="18" charset="0"/>
            </a:endParaRPr>
          </a:p>
          <a:p>
            <a:pPr algn="ctr">
              <a:lnSpc>
                <a:spcPct val="150000"/>
              </a:lnSpc>
            </a:pPr>
            <a:r>
              <a:rPr lang="en-US" altLang="zh-CN" sz="4000" dirty="0">
                <a:solidFill>
                  <a:schemeClr val="tx1"/>
                </a:solidFill>
                <a:latin typeface="Times New Roman" panose="02020603050405020304" pitchFamily="18" charset="0"/>
                <a:ea typeface="+mn-ea"/>
                <a:cs typeface="Times New Roman" panose="02020603050405020304" pitchFamily="18" charset="0"/>
              </a:rPr>
              <a:t>Email:wangziyu@nudt.edu.cn; </a:t>
            </a:r>
            <a:endParaRPr lang="en-US" altLang="zh-CN" sz="4000" kern="0" dirty="0">
              <a:solidFill>
                <a:schemeClr val="tx1"/>
              </a:solidFill>
              <a:latin typeface="Times New Roman" panose="02020603050405020304" pitchFamily="18" charset="0"/>
              <a:ea typeface="+mn-ea"/>
              <a:cs typeface="Times New Roman" panose="02020603050405020304" pitchFamily="18" charset="0"/>
            </a:endParaRPr>
          </a:p>
          <a:p>
            <a:pPr algn="ctr">
              <a:lnSpc>
                <a:spcPct val="150000"/>
              </a:lnSpc>
            </a:pPr>
            <a:r>
              <a:rPr lang="en-US" altLang="zh-CN" sz="4000" kern="0" dirty="0">
                <a:solidFill>
                  <a:schemeClr val="tx1"/>
                </a:solidFill>
                <a:latin typeface="Times New Roman" panose="02020603050405020304" pitchFamily="18" charset="0"/>
                <a:ea typeface="+mn-ea"/>
                <a:cs typeface="Times New Roman" panose="02020603050405020304" pitchFamily="18" charset="0"/>
              </a:rPr>
              <a:t>Profile Page:https://artanis-wang.github.io</a:t>
            </a:r>
            <a:endParaRPr lang="en-US" altLang="zh-CN" sz="4000" kern="0" dirty="0">
              <a:solidFill>
                <a:schemeClr val="tx1"/>
              </a:solidFill>
              <a:latin typeface="Times New Roman" panose="02020603050405020304" pitchFamily="18" charset="0"/>
              <a:ea typeface="+mn-ea"/>
              <a:cs typeface="Times New Roman" panose="02020603050405020304" pitchFamily="18" charset="0"/>
            </a:endParaRPr>
          </a:p>
          <a:p>
            <a:pPr algn="ctr">
              <a:lnSpc>
                <a:spcPct val="150000"/>
              </a:lnSpc>
            </a:pPr>
            <a:endParaRPr lang="en-US" altLang="zh-CN" sz="4000" kern="0" dirty="0">
              <a:solidFill>
                <a:schemeClr val="tx1"/>
              </a:solidFill>
              <a:latin typeface="Times New Roman" panose="02020603050405020304" pitchFamily="18" charset="0"/>
              <a:ea typeface="+mn-ea"/>
              <a:cs typeface="Times New Roman" panose="02020603050405020304" pitchFamily="18" charset="0"/>
            </a:endParaRPr>
          </a:p>
        </p:txBody>
      </p:sp>
      <p:sp>
        <p:nvSpPr>
          <p:cNvPr id="2" name="文本框 1"/>
          <p:cNvSpPr txBox="1"/>
          <p:nvPr/>
        </p:nvSpPr>
        <p:spPr>
          <a:xfrm>
            <a:off x="344805" y="92710"/>
            <a:ext cx="5991225" cy="706755"/>
          </a:xfrm>
          <a:prstGeom prst="rect">
            <a:avLst/>
          </a:prstGeom>
          <a:noFill/>
        </p:spPr>
        <p:txBody>
          <a:bodyPr wrap="square" rtlCol="0">
            <a:spAutoFit/>
          </a:bodyPr>
          <a:lstStyle/>
          <a:p>
            <a:r>
              <a:rPr lang="en-US" altLang="zh-CN" sz="4000">
                <a:latin typeface="Times New Roman" panose="02020603050405020304" pitchFamily="18" charset="0"/>
                <a:cs typeface="Times New Roman" panose="02020603050405020304" pitchFamily="18" charset="0"/>
              </a:rPr>
              <a:t>Thank you for listening.</a:t>
            </a:r>
            <a:endParaRPr lang="en-US" altLang="zh-CN" sz="4000">
              <a:latin typeface="Times New Roman" panose="02020603050405020304" pitchFamily="18" charset="0"/>
              <a:cs typeface="Times New Roman" panose="02020603050405020304" pitchFamily="18" charset="0"/>
            </a:endParaRPr>
          </a:p>
        </p:txBody>
      </p:sp>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占位符 11"/>
          <p:cNvSpPr>
            <a:spLocks noGrp="1"/>
          </p:cNvSpPr>
          <p:nvPr>
            <p:ph type="body" sz="quarter" idx="13"/>
          </p:nvPr>
        </p:nvSpPr>
        <p:spPr/>
        <p:txBody>
          <a:bodyPr/>
          <a:lstStyle/>
          <a:p>
            <a:r>
              <a:rPr lang="en-US" altLang="zh-CN" sz="2800" dirty="0">
                <a:latin typeface="Times New Roman" panose="02020603050405020304" pitchFamily="18" charset="0"/>
                <a:cs typeface="Times New Roman" panose="02020603050405020304" pitchFamily="18" charset="0"/>
              </a:rPr>
              <a:t>A brief history of off-chip topologies</a:t>
            </a:r>
            <a:endParaRPr lang="en-US" altLang="zh-CN" sz="2800" dirty="0">
              <a:latin typeface="Times New Roman" panose="02020603050405020304" pitchFamily="18" charset="0"/>
              <a:cs typeface="Times New Roman" panose="02020603050405020304" pitchFamily="18" charset="0"/>
            </a:endParaRPr>
          </a:p>
        </p:txBody>
      </p:sp>
      <p:sp>
        <p:nvSpPr>
          <p:cNvPr id="3" name="右箭头 2"/>
          <p:cNvSpPr/>
          <p:nvPr/>
        </p:nvSpPr>
        <p:spPr>
          <a:xfrm>
            <a:off x="119380" y="2960370"/>
            <a:ext cx="12028170" cy="955675"/>
          </a:xfrm>
          <a:prstGeom prst="rightArrow">
            <a:avLst>
              <a:gd name="adj1" fmla="val 50000"/>
              <a:gd name="adj2" fmla="val 90144"/>
            </a:avLst>
          </a:prstGeom>
          <a:noFill/>
          <a:ln>
            <a:solidFill>
              <a:schemeClr val="accent1"/>
            </a:solidFill>
          </a:ln>
          <a:scene3d>
            <a:camera prst="orthographicFront"/>
            <a:lightRig rig="threePt" dir="t"/>
          </a:scene3d>
          <a:sp3d prstMaterial="matte"/>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4" name="文本框 3"/>
          <p:cNvSpPr txBox="1"/>
          <p:nvPr/>
        </p:nvSpPr>
        <p:spPr>
          <a:xfrm>
            <a:off x="673100" y="2863215"/>
            <a:ext cx="11366500" cy="583565"/>
          </a:xfrm>
          <a:prstGeom prst="rect">
            <a:avLst/>
          </a:prstGeom>
          <a:noFill/>
        </p:spPr>
        <p:txBody>
          <a:bodyPr wrap="square" rtlCol="0">
            <a:spAutoFit/>
          </a:bodyPr>
          <a:lstStyle/>
          <a:p>
            <a:r>
              <a:rPr lang="en-US" altLang="zh-CN" sz="1600">
                <a:latin typeface="Times New Roman" panose="02020603050405020304" pitchFamily="18" charset="0"/>
                <a:cs typeface="Times New Roman" panose="02020603050405020304" pitchFamily="18" charset="0"/>
              </a:rPr>
              <a:t>1980s                      </a:t>
            </a:r>
            <a:r>
              <a:rPr lang="en-US" altLang="zh-CN" sz="1600">
                <a:latin typeface="Times New Roman" panose="02020603050405020304" pitchFamily="18" charset="0"/>
                <a:cs typeface="Times New Roman" panose="02020603050405020304" pitchFamily="18" charset="0"/>
                <a:sym typeface="+mn-ea"/>
              </a:rPr>
              <a:t>2007                             2009                              2015                        2020                  2023                   2025</a:t>
            </a:r>
            <a:endParaRPr lang="en-US" altLang="zh-CN" sz="1600">
              <a:latin typeface="Times New Roman" panose="02020603050405020304" pitchFamily="18" charset="0"/>
              <a:cs typeface="Times New Roman" panose="02020603050405020304" pitchFamily="18" charset="0"/>
            </a:endParaRPr>
          </a:p>
          <a:p>
            <a:endParaRPr lang="en-US" altLang="zh-CN" sz="1600">
              <a:latin typeface="Times New Roman" panose="02020603050405020304" pitchFamily="18" charset="0"/>
              <a:cs typeface="Times New Roman" panose="02020603050405020304" pitchFamily="18" charset="0"/>
            </a:endParaRPr>
          </a:p>
        </p:txBody>
      </p:sp>
      <p:sp>
        <p:nvSpPr>
          <p:cNvPr id="8" name="文本框 7"/>
          <p:cNvSpPr txBox="1"/>
          <p:nvPr/>
        </p:nvSpPr>
        <p:spPr>
          <a:xfrm>
            <a:off x="657860" y="2529205"/>
            <a:ext cx="10683240" cy="337185"/>
          </a:xfrm>
          <a:prstGeom prst="rect">
            <a:avLst/>
          </a:prstGeom>
          <a:noFill/>
        </p:spPr>
        <p:txBody>
          <a:bodyPr wrap="square" rtlCol="0">
            <a:spAutoFit/>
          </a:bodyPr>
          <a:lstStyle/>
          <a:p>
            <a:r>
              <a:rPr lang="en-US" altLang="zh-CN" sz="1600">
                <a:latin typeface="Times New Roman" panose="02020603050405020304" pitchFamily="18" charset="0"/>
                <a:cs typeface="Times New Roman" panose="02020603050405020304" pitchFamily="18" charset="0"/>
              </a:rPr>
              <a:t>Torus              </a:t>
            </a:r>
            <a:r>
              <a:rPr lang="en-US" altLang="zh-CN" sz="1600">
                <a:latin typeface="Times New Roman" panose="02020603050405020304" pitchFamily="18" charset="0"/>
                <a:cs typeface="Times New Roman" panose="02020603050405020304" pitchFamily="18" charset="0"/>
                <a:sym typeface="+mn-ea"/>
              </a:rPr>
              <a:t>Flattened-Buterfly              HyperX                          MLFM                  Bundlefly           Polarstar            Zettafly-3                          </a:t>
            </a:r>
            <a:endParaRPr lang="en-US" altLang="zh-CN" sz="1600">
              <a:latin typeface="Times New Roman" panose="02020603050405020304" pitchFamily="18" charset="0"/>
              <a:cs typeface="Times New Roman" panose="02020603050405020304" pitchFamily="18" charset="0"/>
            </a:endParaRPr>
          </a:p>
        </p:txBody>
      </p:sp>
      <p:pic>
        <p:nvPicPr>
          <p:cNvPr id="13" name="图片 12"/>
          <p:cNvPicPr>
            <a:picLocks noChangeAspect="1"/>
          </p:cNvPicPr>
          <p:nvPr/>
        </p:nvPicPr>
        <p:blipFill>
          <a:blip r:embed="rId1"/>
          <a:stretch>
            <a:fillRect/>
          </a:stretch>
        </p:blipFill>
        <p:spPr>
          <a:xfrm>
            <a:off x="367665" y="4431030"/>
            <a:ext cx="2097405" cy="954405"/>
          </a:xfrm>
          <a:prstGeom prst="rect">
            <a:avLst/>
          </a:prstGeom>
        </p:spPr>
      </p:pic>
      <p:sp>
        <p:nvSpPr>
          <p:cNvPr id="15" name="文本框 14"/>
          <p:cNvSpPr txBox="1"/>
          <p:nvPr/>
        </p:nvSpPr>
        <p:spPr>
          <a:xfrm>
            <a:off x="908050" y="4030980"/>
            <a:ext cx="11116945" cy="337185"/>
          </a:xfrm>
          <a:prstGeom prst="rect">
            <a:avLst/>
          </a:prstGeom>
          <a:noFill/>
        </p:spPr>
        <p:txBody>
          <a:bodyPr wrap="square" rtlCol="0">
            <a:spAutoFit/>
          </a:bodyPr>
          <a:lstStyle/>
          <a:p>
            <a:r>
              <a:rPr lang="en-US" altLang="zh-CN" sz="1600">
                <a:latin typeface="Times New Roman" panose="02020603050405020304" pitchFamily="18" charset="0"/>
                <a:cs typeface="Times New Roman" panose="02020603050405020304" pitchFamily="18" charset="0"/>
              </a:rPr>
              <a:t>Fat-tree                       Dragonfly                    Slim Fly                           Galaxyfly                    Polarfly                      Zettafly-4</a:t>
            </a:r>
            <a:endParaRPr lang="en-US" altLang="zh-CN" sz="1600">
              <a:latin typeface="Times New Roman" panose="02020603050405020304" pitchFamily="18" charset="0"/>
              <a:cs typeface="Times New Roman" panose="02020603050405020304" pitchFamily="18" charset="0"/>
            </a:endParaRPr>
          </a:p>
        </p:txBody>
      </p:sp>
      <p:pic>
        <p:nvPicPr>
          <p:cNvPr id="17" name="图片 16"/>
          <p:cNvPicPr>
            <a:picLocks noChangeAspect="1"/>
          </p:cNvPicPr>
          <p:nvPr/>
        </p:nvPicPr>
        <p:blipFill>
          <a:blip r:embed="rId2"/>
          <a:stretch>
            <a:fillRect/>
          </a:stretch>
        </p:blipFill>
        <p:spPr>
          <a:xfrm>
            <a:off x="1898650" y="1166495"/>
            <a:ext cx="1389380" cy="1295400"/>
          </a:xfrm>
          <a:prstGeom prst="rect">
            <a:avLst/>
          </a:prstGeom>
        </p:spPr>
      </p:pic>
      <p:sp>
        <p:nvSpPr>
          <p:cNvPr id="19" name="文本框 18"/>
          <p:cNvSpPr txBox="1"/>
          <p:nvPr/>
        </p:nvSpPr>
        <p:spPr>
          <a:xfrm>
            <a:off x="1023620" y="3717290"/>
            <a:ext cx="10984230" cy="337185"/>
          </a:xfrm>
          <a:prstGeom prst="rect">
            <a:avLst/>
          </a:prstGeom>
          <a:noFill/>
        </p:spPr>
        <p:txBody>
          <a:bodyPr wrap="square" rtlCol="0">
            <a:spAutoFit/>
          </a:bodyPr>
          <a:lstStyle/>
          <a:p>
            <a:r>
              <a:rPr lang="en-US" altLang="zh-CN" sz="1600">
                <a:latin typeface="Times New Roman" panose="02020603050405020304" pitchFamily="18" charset="0"/>
                <a:cs typeface="Times New Roman" panose="02020603050405020304" pitchFamily="18" charset="0"/>
              </a:rPr>
              <a:t>1990s	                  </a:t>
            </a:r>
            <a:r>
              <a:rPr lang="en-US" altLang="zh-CN" sz="1600">
                <a:latin typeface="Times New Roman" panose="02020603050405020304" pitchFamily="18" charset="0"/>
                <a:cs typeface="Times New Roman" panose="02020603050405020304" pitchFamily="18" charset="0"/>
                <a:sym typeface="+mn-ea"/>
              </a:rPr>
              <a:t>2008                             2014                                  2016                         2022                            2025</a:t>
            </a:r>
            <a:r>
              <a:rPr lang="en-US" altLang="zh-CN" sz="1600">
                <a:latin typeface="Times New Roman" panose="02020603050405020304" pitchFamily="18" charset="0"/>
                <a:cs typeface="Times New Roman" panose="02020603050405020304" pitchFamily="18" charset="0"/>
              </a:rPr>
              <a:t> </a:t>
            </a:r>
            <a:endParaRPr lang="en-US" altLang="zh-CN" sz="1600">
              <a:latin typeface="Times New Roman" panose="02020603050405020304" pitchFamily="18" charset="0"/>
              <a:cs typeface="Times New Roman" panose="02020603050405020304" pitchFamily="18" charset="0"/>
            </a:endParaRPr>
          </a:p>
        </p:txBody>
      </p:sp>
      <p:pic>
        <p:nvPicPr>
          <p:cNvPr id="21" name="图片 20"/>
          <p:cNvPicPr>
            <a:picLocks noChangeAspect="1"/>
          </p:cNvPicPr>
          <p:nvPr/>
        </p:nvPicPr>
        <p:blipFill>
          <a:blip r:embed="rId3"/>
          <a:stretch>
            <a:fillRect/>
          </a:stretch>
        </p:blipFill>
        <p:spPr>
          <a:xfrm>
            <a:off x="2569845" y="4399280"/>
            <a:ext cx="1331595" cy="1331595"/>
          </a:xfrm>
          <a:prstGeom prst="rect">
            <a:avLst/>
          </a:prstGeom>
        </p:spPr>
      </p:pic>
      <p:pic>
        <p:nvPicPr>
          <p:cNvPr id="28" name="图片 27"/>
          <p:cNvPicPr>
            <a:picLocks noChangeAspect="1"/>
          </p:cNvPicPr>
          <p:nvPr/>
        </p:nvPicPr>
        <p:blipFill>
          <a:blip r:embed="rId4"/>
          <a:stretch>
            <a:fillRect/>
          </a:stretch>
        </p:blipFill>
        <p:spPr>
          <a:xfrm>
            <a:off x="6387465" y="4414520"/>
            <a:ext cx="1570355" cy="1048385"/>
          </a:xfrm>
          <a:prstGeom prst="rect">
            <a:avLst/>
          </a:prstGeom>
        </p:spPr>
      </p:pic>
      <p:pic>
        <p:nvPicPr>
          <p:cNvPr id="29" name="图片 28"/>
          <p:cNvPicPr>
            <a:picLocks noChangeAspect="1"/>
          </p:cNvPicPr>
          <p:nvPr/>
        </p:nvPicPr>
        <p:blipFill>
          <a:blip r:embed="rId5"/>
          <a:stretch>
            <a:fillRect/>
          </a:stretch>
        </p:blipFill>
        <p:spPr>
          <a:xfrm>
            <a:off x="7476490" y="1125220"/>
            <a:ext cx="1086485" cy="1316355"/>
          </a:xfrm>
          <a:prstGeom prst="rect">
            <a:avLst/>
          </a:prstGeom>
        </p:spPr>
      </p:pic>
      <p:pic>
        <p:nvPicPr>
          <p:cNvPr id="32" name="图片 31"/>
          <p:cNvPicPr>
            <a:picLocks noChangeAspect="1"/>
          </p:cNvPicPr>
          <p:nvPr/>
        </p:nvPicPr>
        <p:blipFill>
          <a:blip r:embed="rId6"/>
          <a:stretch>
            <a:fillRect/>
          </a:stretch>
        </p:blipFill>
        <p:spPr>
          <a:xfrm>
            <a:off x="10130155" y="1306195"/>
            <a:ext cx="1210310" cy="1192530"/>
          </a:xfrm>
          <a:prstGeom prst="rect">
            <a:avLst/>
          </a:prstGeom>
        </p:spPr>
      </p:pic>
      <p:pic>
        <p:nvPicPr>
          <p:cNvPr id="33" name="图片 32"/>
          <p:cNvPicPr>
            <a:picLocks noChangeAspect="1"/>
          </p:cNvPicPr>
          <p:nvPr/>
        </p:nvPicPr>
        <p:blipFill>
          <a:blip r:embed="rId7"/>
          <a:stretch>
            <a:fillRect/>
          </a:stretch>
        </p:blipFill>
        <p:spPr>
          <a:xfrm>
            <a:off x="9947275" y="4433570"/>
            <a:ext cx="1456055" cy="1493520"/>
          </a:xfrm>
          <a:prstGeom prst="rect">
            <a:avLst/>
          </a:prstGeom>
        </p:spPr>
      </p:pic>
      <p:pic>
        <p:nvPicPr>
          <p:cNvPr id="2" name="图片 1"/>
          <p:cNvPicPr>
            <a:picLocks noChangeAspect="1"/>
          </p:cNvPicPr>
          <p:nvPr/>
        </p:nvPicPr>
        <p:blipFill>
          <a:blip r:embed="rId8"/>
          <a:stretch>
            <a:fillRect/>
          </a:stretch>
        </p:blipFill>
        <p:spPr>
          <a:xfrm>
            <a:off x="4321810" y="4431030"/>
            <a:ext cx="1301115" cy="1288415"/>
          </a:xfrm>
          <a:prstGeom prst="rect">
            <a:avLst/>
          </a:prstGeom>
        </p:spPr>
      </p:pic>
      <p:pic>
        <p:nvPicPr>
          <p:cNvPr id="5" name="图片 4"/>
          <p:cNvPicPr>
            <a:picLocks noChangeAspect="1"/>
          </p:cNvPicPr>
          <p:nvPr/>
        </p:nvPicPr>
        <p:blipFill>
          <a:blip r:embed="rId9"/>
          <a:stretch>
            <a:fillRect/>
          </a:stretch>
        </p:blipFill>
        <p:spPr>
          <a:xfrm>
            <a:off x="8336280" y="4431030"/>
            <a:ext cx="1065530" cy="1065530"/>
          </a:xfrm>
          <a:prstGeom prst="rect">
            <a:avLst/>
          </a:prstGeom>
        </p:spPr>
      </p:pic>
      <p:pic>
        <p:nvPicPr>
          <p:cNvPr id="9" name="图片 8"/>
          <p:cNvPicPr>
            <a:picLocks noChangeAspect="1"/>
          </p:cNvPicPr>
          <p:nvPr/>
        </p:nvPicPr>
        <p:blipFill>
          <a:blip r:embed="rId10"/>
          <a:stretch>
            <a:fillRect/>
          </a:stretch>
        </p:blipFill>
        <p:spPr>
          <a:xfrm>
            <a:off x="283845" y="1185545"/>
            <a:ext cx="1381760" cy="1275080"/>
          </a:xfrm>
          <a:prstGeom prst="rect">
            <a:avLst/>
          </a:prstGeom>
        </p:spPr>
      </p:pic>
      <p:pic>
        <p:nvPicPr>
          <p:cNvPr id="7" name="图片 6"/>
          <p:cNvPicPr>
            <a:picLocks noChangeAspect="1"/>
          </p:cNvPicPr>
          <p:nvPr/>
        </p:nvPicPr>
        <p:blipFill>
          <a:blip r:embed="rId11"/>
          <a:stretch>
            <a:fillRect/>
          </a:stretch>
        </p:blipFill>
        <p:spPr>
          <a:xfrm>
            <a:off x="5532120" y="1479550"/>
            <a:ext cx="1751965" cy="856615"/>
          </a:xfrm>
          <a:prstGeom prst="rect">
            <a:avLst/>
          </a:prstGeom>
        </p:spPr>
      </p:pic>
      <p:pic>
        <p:nvPicPr>
          <p:cNvPr id="6" name="图片 5"/>
          <p:cNvPicPr>
            <a:picLocks noChangeAspect="1"/>
          </p:cNvPicPr>
          <p:nvPr/>
        </p:nvPicPr>
        <p:blipFill>
          <a:blip r:embed="rId12"/>
          <a:stretch>
            <a:fillRect/>
          </a:stretch>
        </p:blipFill>
        <p:spPr>
          <a:xfrm>
            <a:off x="3507740" y="1316990"/>
            <a:ext cx="1921510" cy="1143000"/>
          </a:xfrm>
          <a:prstGeom prst="rect">
            <a:avLst/>
          </a:prstGeom>
        </p:spPr>
      </p:pic>
      <p:pic>
        <p:nvPicPr>
          <p:cNvPr id="11" name="图片 10"/>
          <p:cNvPicPr>
            <a:picLocks noChangeAspect="1"/>
          </p:cNvPicPr>
          <p:nvPr/>
        </p:nvPicPr>
        <p:blipFill>
          <a:blip r:embed="rId13"/>
          <a:stretch>
            <a:fillRect/>
          </a:stretch>
        </p:blipFill>
        <p:spPr>
          <a:xfrm>
            <a:off x="8611870" y="1381760"/>
            <a:ext cx="1470025" cy="110553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占位符 11"/>
          <p:cNvSpPr>
            <a:spLocks noGrp="1"/>
          </p:cNvSpPr>
          <p:nvPr>
            <p:ph type="body" sz="quarter" idx="13"/>
          </p:nvPr>
        </p:nvSpPr>
        <p:spPr/>
        <p:txBody>
          <a:bodyPr/>
          <a:lstStyle/>
          <a:p>
            <a:r>
              <a:rPr lang="en-US" altLang="zh-CN" sz="2800" dirty="0">
                <a:latin typeface="Times New Roman" panose="02020603050405020304" pitchFamily="18" charset="0"/>
                <a:cs typeface="Times New Roman" panose="02020603050405020304" pitchFamily="18" charset="0"/>
              </a:rPr>
              <a:t>Topologies with good moore bound efficiency: diameter-2</a:t>
            </a:r>
            <a:endParaRPr lang="en-US" altLang="zh-CN" sz="2800" dirty="0">
              <a:latin typeface="Times New Roman" panose="02020603050405020304" pitchFamily="18" charset="0"/>
              <a:cs typeface="Times New Roman" panose="02020603050405020304" pitchFamily="18" charset="0"/>
            </a:endParaRPr>
          </a:p>
        </p:txBody>
      </p:sp>
      <p:sp>
        <p:nvSpPr>
          <p:cNvPr id="9" name="文本框 8"/>
          <p:cNvSpPr txBox="1"/>
          <p:nvPr/>
        </p:nvSpPr>
        <p:spPr>
          <a:xfrm>
            <a:off x="1127760" y="3336925"/>
            <a:ext cx="9293860" cy="521970"/>
          </a:xfrm>
          <a:prstGeom prst="rect">
            <a:avLst/>
          </a:prstGeom>
          <a:noFill/>
        </p:spPr>
        <p:txBody>
          <a:bodyPr wrap="square" rtlCol="0">
            <a:spAutoFit/>
          </a:bodyPr>
          <a:lstStyle/>
          <a:p>
            <a:r>
              <a:rPr lang="en-US" altLang="zh-CN" sz="2800">
                <a:latin typeface="Times New Roman" panose="02020603050405020304" pitchFamily="18" charset="0"/>
                <a:cs typeface="Times New Roman" panose="02020603050405020304" pitchFamily="18" charset="0"/>
              </a:rPr>
              <a:t>     </a:t>
            </a:r>
            <a:r>
              <a:rPr lang="en-US" altLang="zh-CN" sz="2800" b="0">
                <a:latin typeface="Times New Roman" panose="02020603050405020304" pitchFamily="18" charset="0"/>
                <a:cs typeface="Times New Roman" panose="02020603050405020304" pitchFamily="18" charset="0"/>
              </a:rPr>
              <a:t> </a:t>
            </a:r>
            <a:r>
              <a:rPr lang="en-US" altLang="zh-CN" sz="2400" b="0">
                <a:latin typeface="Times New Roman" panose="02020603050405020304" pitchFamily="18" charset="0"/>
                <a:cs typeface="Times New Roman" panose="02020603050405020304" pitchFamily="18" charset="0"/>
              </a:rPr>
              <a:t>Slim Fly [1]		       MLFM [2]             	  </a:t>
            </a:r>
            <a:r>
              <a:rPr lang="en-US" altLang="zh-CN" sz="2400" b="0">
                <a:latin typeface="Times New Roman" panose="02020603050405020304" pitchFamily="18" charset="0"/>
                <a:cs typeface="Times New Roman" panose="02020603050405020304" pitchFamily="18" charset="0"/>
                <a:sym typeface="+mn-ea"/>
              </a:rPr>
              <a:t>Polarfly </a:t>
            </a:r>
            <a:r>
              <a:rPr lang="en-US" altLang="zh-CN" sz="2400" b="0">
                <a:latin typeface="Times New Roman" panose="02020603050405020304" pitchFamily="18" charset="0"/>
                <a:cs typeface="Times New Roman" panose="02020603050405020304" pitchFamily="18" charset="0"/>
              </a:rPr>
              <a:t>[3]</a:t>
            </a:r>
            <a:endParaRPr lang="en-US" altLang="zh-CN" sz="2400" b="0">
              <a:latin typeface="Times New Roman" panose="02020603050405020304" pitchFamily="18" charset="0"/>
              <a:cs typeface="Times New Roman" panose="02020603050405020304" pitchFamily="18" charset="0"/>
            </a:endParaRPr>
          </a:p>
        </p:txBody>
      </p:sp>
      <p:sp>
        <p:nvSpPr>
          <p:cNvPr id="3" name="文本框 2"/>
          <p:cNvSpPr txBox="1"/>
          <p:nvPr/>
        </p:nvSpPr>
        <p:spPr>
          <a:xfrm>
            <a:off x="618490" y="3926205"/>
            <a:ext cx="11445875" cy="1615440"/>
          </a:xfrm>
          <a:prstGeom prst="rect">
            <a:avLst/>
          </a:prstGeom>
          <a:noFill/>
        </p:spPr>
        <p:txBody>
          <a:bodyPr wrap="square" rtlCol="0">
            <a:noAutofit/>
          </a:bodyPr>
          <a:p>
            <a:r>
              <a:rPr lang="en-US" altLang="zh-CN" sz="1600" b="0">
                <a:latin typeface="Times New Roman" panose="02020603050405020304" pitchFamily="18" charset="0"/>
                <a:cs typeface="Times New Roman" panose="02020603050405020304" pitchFamily="18" charset="0"/>
              </a:rPr>
              <a:t>[1] Maciej Besta and Torsten Hoefler. Slim fly: a cost effective low-diameter network topology (SC ’14)</a:t>
            </a:r>
            <a:endParaRPr lang="en-US" altLang="zh-CN" sz="1600" b="0">
              <a:latin typeface="Times New Roman" panose="02020603050405020304" pitchFamily="18" charset="0"/>
              <a:cs typeface="Times New Roman" panose="02020603050405020304" pitchFamily="18" charset="0"/>
            </a:endParaRPr>
          </a:p>
          <a:p>
            <a:r>
              <a:rPr lang="en-US" altLang="zh-CN" sz="1600" b="0">
                <a:latin typeface="Times New Roman" panose="02020603050405020304" pitchFamily="18" charset="0"/>
                <a:cs typeface="Times New Roman" panose="02020603050405020304" pitchFamily="18" charset="0"/>
              </a:rPr>
              <a:t>[2] Georgios Kathareios, Cyriel Minkenberg, Bogdan Prisacari, German Rodriguez,</a:t>
            </a:r>
            <a:endParaRPr lang="en-US" altLang="zh-CN" sz="1600" b="0">
              <a:latin typeface="Times New Roman" panose="02020603050405020304" pitchFamily="18" charset="0"/>
              <a:cs typeface="Times New Roman" panose="02020603050405020304" pitchFamily="18" charset="0"/>
            </a:endParaRPr>
          </a:p>
          <a:p>
            <a:r>
              <a:rPr lang="en-US" altLang="zh-CN" sz="1600" b="0">
                <a:latin typeface="Times New Roman" panose="02020603050405020304" pitchFamily="18" charset="0"/>
                <a:cs typeface="Times New Roman" panose="02020603050405020304" pitchFamily="18" charset="0"/>
              </a:rPr>
              <a:t>and Torsten Hoefler. Cost-effective diameter-two topologies: analysis and evaluation (SC’15)</a:t>
            </a:r>
            <a:endParaRPr lang="en-US" altLang="zh-CN" sz="1600" b="0">
              <a:latin typeface="Times New Roman" panose="02020603050405020304" pitchFamily="18" charset="0"/>
              <a:cs typeface="Times New Roman" panose="02020603050405020304" pitchFamily="18" charset="0"/>
            </a:endParaRPr>
          </a:p>
          <a:p>
            <a:r>
              <a:rPr lang="en-US" altLang="zh-CN" sz="1600" b="0">
                <a:latin typeface="Times New Roman" panose="02020603050405020304" pitchFamily="18" charset="0"/>
                <a:cs typeface="Times New Roman" panose="02020603050405020304" pitchFamily="18" charset="0"/>
              </a:rPr>
              <a:t>[3] Kartik Lakhotia, Maciej Besta, Laura Monroe, Kelly Isham, Patrick Iff, Torsten</a:t>
            </a:r>
            <a:endParaRPr lang="en-US" altLang="zh-CN" sz="1600" b="0">
              <a:latin typeface="Times New Roman" panose="02020603050405020304" pitchFamily="18" charset="0"/>
              <a:cs typeface="Times New Roman" panose="02020603050405020304" pitchFamily="18" charset="0"/>
            </a:endParaRPr>
          </a:p>
          <a:p>
            <a:r>
              <a:rPr lang="en-US" altLang="zh-CN" sz="1600" b="0">
                <a:latin typeface="Times New Roman" panose="02020603050405020304" pitchFamily="18" charset="0"/>
                <a:cs typeface="Times New Roman" panose="02020603050405020304" pitchFamily="18" charset="0"/>
              </a:rPr>
              <a:t>Hoefler, and Fabrizio Petrini. PolarFly: a cost-effective and flexible low diameter topology (SC’22)</a:t>
            </a:r>
            <a:endParaRPr lang="en-US" altLang="zh-CN" sz="1600" b="0">
              <a:latin typeface="Times New Roman" panose="02020603050405020304" pitchFamily="18" charset="0"/>
              <a:cs typeface="Times New Roman" panose="02020603050405020304" pitchFamily="18" charset="0"/>
            </a:endParaRPr>
          </a:p>
        </p:txBody>
      </p:sp>
      <p:pic>
        <p:nvPicPr>
          <p:cNvPr id="4" name="图片 3"/>
          <p:cNvPicPr>
            <a:picLocks noChangeAspect="1"/>
          </p:cNvPicPr>
          <p:nvPr/>
        </p:nvPicPr>
        <p:blipFill>
          <a:blip r:embed="rId1"/>
          <a:stretch>
            <a:fillRect/>
          </a:stretch>
        </p:blipFill>
        <p:spPr>
          <a:xfrm>
            <a:off x="1415415" y="1270635"/>
            <a:ext cx="2162810" cy="2141855"/>
          </a:xfrm>
          <a:prstGeom prst="rect">
            <a:avLst/>
          </a:prstGeom>
        </p:spPr>
      </p:pic>
      <p:pic>
        <p:nvPicPr>
          <p:cNvPr id="6" name="图片 5"/>
          <p:cNvPicPr>
            <a:picLocks noChangeAspect="1"/>
          </p:cNvPicPr>
          <p:nvPr/>
        </p:nvPicPr>
        <p:blipFill>
          <a:blip r:embed="rId2"/>
          <a:stretch>
            <a:fillRect/>
          </a:stretch>
        </p:blipFill>
        <p:spPr>
          <a:xfrm>
            <a:off x="4272280" y="1479550"/>
            <a:ext cx="3411220" cy="1668145"/>
          </a:xfrm>
          <a:prstGeom prst="rect">
            <a:avLst/>
          </a:prstGeom>
        </p:spPr>
      </p:pic>
      <p:pic>
        <p:nvPicPr>
          <p:cNvPr id="8" name="图片 7"/>
          <p:cNvPicPr>
            <a:picLocks noChangeAspect="1"/>
          </p:cNvPicPr>
          <p:nvPr/>
        </p:nvPicPr>
        <p:blipFill>
          <a:blip r:embed="rId3"/>
          <a:stretch>
            <a:fillRect/>
          </a:stretch>
        </p:blipFill>
        <p:spPr>
          <a:xfrm>
            <a:off x="8357235" y="1470660"/>
            <a:ext cx="1810385" cy="1810385"/>
          </a:xfrm>
          <a:prstGeom prst="rect">
            <a:avLst/>
          </a:prstGeom>
        </p:spPr>
      </p:pic>
    </p:spTree>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占位符 11"/>
          <p:cNvSpPr>
            <a:spLocks noGrp="1"/>
          </p:cNvSpPr>
          <p:nvPr>
            <p:ph type="body" sz="quarter" idx="13"/>
          </p:nvPr>
        </p:nvSpPr>
        <p:spPr/>
        <p:txBody>
          <a:bodyPr/>
          <a:lstStyle/>
          <a:p>
            <a:r>
              <a:rPr lang="en-US" altLang="zh-CN" sz="2800" dirty="0">
                <a:latin typeface="Times New Roman" panose="02020603050405020304" pitchFamily="18" charset="0"/>
                <a:cs typeface="Times New Roman" panose="02020603050405020304" pitchFamily="18" charset="0"/>
                <a:sym typeface="+mn-ea"/>
              </a:rPr>
              <a:t>Topologies with good moore bound efficiency:</a:t>
            </a:r>
            <a:r>
              <a:rPr lang="en-US" altLang="zh-CN" sz="2800" dirty="0">
                <a:latin typeface="Times New Roman" panose="02020603050405020304" pitchFamily="18" charset="0"/>
                <a:cs typeface="Times New Roman" panose="02020603050405020304" pitchFamily="18" charset="0"/>
              </a:rPr>
              <a:t> diameters 3 or 4</a:t>
            </a:r>
            <a:endParaRPr lang="en-US" altLang="zh-CN" sz="2800" dirty="0">
              <a:latin typeface="Times New Roman" panose="02020603050405020304" pitchFamily="18" charset="0"/>
              <a:cs typeface="Times New Roman" panose="02020603050405020304" pitchFamily="18" charset="0"/>
            </a:endParaRPr>
          </a:p>
        </p:txBody>
      </p:sp>
      <p:sp>
        <p:nvSpPr>
          <p:cNvPr id="3" name="文本框 2"/>
          <p:cNvSpPr txBox="1"/>
          <p:nvPr/>
        </p:nvSpPr>
        <p:spPr>
          <a:xfrm>
            <a:off x="1127760" y="4062730"/>
            <a:ext cx="9293860" cy="521970"/>
          </a:xfrm>
          <a:prstGeom prst="rect">
            <a:avLst/>
          </a:prstGeom>
          <a:noFill/>
        </p:spPr>
        <p:txBody>
          <a:bodyPr wrap="square" rtlCol="0">
            <a:spAutoFit/>
          </a:bodyPr>
          <a:lstStyle/>
          <a:p>
            <a:r>
              <a:rPr lang="en-US" altLang="zh-CN" sz="2800">
                <a:latin typeface="Times New Roman" panose="02020603050405020304" pitchFamily="18" charset="0"/>
                <a:cs typeface="Times New Roman" panose="02020603050405020304" pitchFamily="18" charset="0"/>
              </a:rPr>
              <a:t>     </a:t>
            </a:r>
            <a:r>
              <a:rPr lang="en-US" altLang="zh-CN" sz="2800" b="0">
                <a:latin typeface="Times New Roman" panose="02020603050405020304" pitchFamily="18" charset="0"/>
                <a:cs typeface="Times New Roman" panose="02020603050405020304" pitchFamily="18" charset="0"/>
              </a:rPr>
              <a:t> </a:t>
            </a:r>
            <a:r>
              <a:rPr lang="en-US" altLang="zh-CN" sz="2400" b="0">
                <a:latin typeface="Times New Roman" panose="02020603050405020304" pitchFamily="18" charset="0"/>
                <a:cs typeface="Times New Roman" panose="02020603050405020304" pitchFamily="18" charset="0"/>
              </a:rPr>
              <a:t>Galaxyfly [1]		  Bundlefly [2]		            </a:t>
            </a:r>
            <a:r>
              <a:rPr lang="en-US" altLang="zh-CN" sz="2400" b="0">
                <a:latin typeface="Times New Roman" panose="02020603050405020304" pitchFamily="18" charset="0"/>
                <a:cs typeface="Times New Roman" panose="02020603050405020304" pitchFamily="18" charset="0"/>
                <a:sym typeface="+mn-ea"/>
              </a:rPr>
              <a:t>Polarstar </a:t>
            </a:r>
            <a:r>
              <a:rPr lang="en-US" altLang="zh-CN" sz="2400" b="0">
                <a:latin typeface="Times New Roman" panose="02020603050405020304" pitchFamily="18" charset="0"/>
                <a:cs typeface="Times New Roman" panose="02020603050405020304" pitchFamily="18" charset="0"/>
              </a:rPr>
              <a:t>[3]</a:t>
            </a:r>
            <a:endParaRPr lang="en-US" altLang="zh-CN" sz="2400" b="0">
              <a:latin typeface="Times New Roman" panose="02020603050405020304" pitchFamily="18" charset="0"/>
              <a:cs typeface="Times New Roman" panose="02020603050405020304" pitchFamily="18" charset="0"/>
            </a:endParaRPr>
          </a:p>
        </p:txBody>
      </p:sp>
      <p:pic>
        <p:nvPicPr>
          <p:cNvPr id="6" name="图片 5"/>
          <p:cNvPicPr>
            <a:picLocks noChangeAspect="1"/>
          </p:cNvPicPr>
          <p:nvPr/>
        </p:nvPicPr>
        <p:blipFill>
          <a:blip r:embed="rId1"/>
          <a:stretch>
            <a:fillRect/>
          </a:stretch>
        </p:blipFill>
        <p:spPr>
          <a:xfrm>
            <a:off x="875665" y="1940560"/>
            <a:ext cx="2957830" cy="1974850"/>
          </a:xfrm>
          <a:prstGeom prst="rect">
            <a:avLst/>
          </a:prstGeom>
        </p:spPr>
      </p:pic>
      <p:pic>
        <p:nvPicPr>
          <p:cNvPr id="8" name="图片 7"/>
          <p:cNvPicPr>
            <a:picLocks noChangeAspect="1"/>
          </p:cNvPicPr>
          <p:nvPr/>
        </p:nvPicPr>
        <p:blipFill>
          <a:blip r:embed="rId2"/>
          <a:stretch>
            <a:fillRect/>
          </a:stretch>
        </p:blipFill>
        <p:spPr>
          <a:xfrm>
            <a:off x="4547870" y="1004570"/>
            <a:ext cx="2449830" cy="2967990"/>
          </a:xfrm>
          <a:prstGeom prst="rect">
            <a:avLst/>
          </a:prstGeom>
        </p:spPr>
      </p:pic>
      <p:sp>
        <p:nvSpPr>
          <p:cNvPr id="2" name="文本框 1"/>
          <p:cNvSpPr txBox="1"/>
          <p:nvPr/>
        </p:nvSpPr>
        <p:spPr>
          <a:xfrm>
            <a:off x="833755" y="4586605"/>
            <a:ext cx="10309225" cy="1322070"/>
          </a:xfrm>
          <a:prstGeom prst="rect">
            <a:avLst/>
          </a:prstGeom>
          <a:noFill/>
        </p:spPr>
        <p:txBody>
          <a:bodyPr wrap="square" rtlCol="0">
            <a:spAutoFit/>
          </a:bodyPr>
          <a:p>
            <a:r>
              <a:rPr lang="en-US" altLang="zh-CN" sz="1600" b="0">
                <a:latin typeface="Times New Roman" panose="02020603050405020304" pitchFamily="18" charset="0"/>
                <a:cs typeface="Times New Roman" panose="02020603050405020304" pitchFamily="18" charset="0"/>
              </a:rPr>
              <a:t>[1] Fei Lei, Dezun Dong, Xiangke Liao, Xing Su, and Cunlu Li. Galaxyfly: A Novel Family of Flexible-Radix Low-Diameter Topologies for Large-Scales In terconnection Networks (ICS ’16)</a:t>
            </a:r>
            <a:endParaRPr lang="en-US" altLang="zh-CN" sz="1600" b="0">
              <a:latin typeface="Times New Roman" panose="02020603050405020304" pitchFamily="18" charset="0"/>
              <a:cs typeface="Times New Roman" panose="02020603050405020304" pitchFamily="18" charset="0"/>
            </a:endParaRPr>
          </a:p>
          <a:p>
            <a:r>
              <a:rPr lang="en-US" altLang="zh-CN" sz="1600" b="0">
                <a:latin typeface="Times New Roman" panose="02020603050405020304" pitchFamily="18" charset="0"/>
                <a:cs typeface="Times New Roman" panose="02020603050405020304" pitchFamily="18" charset="0"/>
              </a:rPr>
              <a:t>[2] Fei Lei, Dezun Dong, Xiangke Liao, and Jos</a:t>
            </a:r>
            <a:r>
              <a:rPr lang="en-US" altLang="en-US" sz="1600" b="0">
                <a:latin typeface="Times New Roman" panose="02020603050405020304" pitchFamily="18" charset="0"/>
                <a:cs typeface="Times New Roman" panose="02020603050405020304" pitchFamily="18" charset="0"/>
              </a:rPr>
              <a:t>é</a:t>
            </a:r>
            <a:r>
              <a:rPr lang="en-US" altLang="zh-CN" sz="1600" b="0">
                <a:latin typeface="Times New Roman" panose="02020603050405020304" pitchFamily="18" charset="0"/>
                <a:cs typeface="Times New Roman" panose="02020603050405020304" pitchFamily="18" charset="0"/>
              </a:rPr>
              <a:t> Duato. Bundlefly: a low diameter topology for multicore fiber (ICS’20)</a:t>
            </a:r>
            <a:endParaRPr lang="en-US" altLang="zh-CN" sz="1600" b="0">
              <a:latin typeface="Times New Roman" panose="02020603050405020304" pitchFamily="18" charset="0"/>
              <a:cs typeface="Times New Roman" panose="02020603050405020304" pitchFamily="18" charset="0"/>
            </a:endParaRPr>
          </a:p>
          <a:p>
            <a:r>
              <a:rPr lang="en-US" altLang="zh-CN" sz="1600" b="0">
                <a:latin typeface="Times New Roman" panose="02020603050405020304" pitchFamily="18" charset="0"/>
                <a:cs typeface="Times New Roman" panose="02020603050405020304" pitchFamily="18" charset="0"/>
              </a:rPr>
              <a:t>[3] Kartik Lakhotia, Laura Monroe, Kelly Isham, Maciej Besta, Nils Blach, Torsten Hoefler, and Fabrizio PetriniPolarStar: Expanding the Horizon of Diameter-3 Networks. (SPAA’24)</a:t>
            </a:r>
            <a:endParaRPr lang="en-US" altLang="zh-CN" sz="1600" b="0">
              <a:latin typeface="Times New Roman" panose="02020603050405020304" pitchFamily="18" charset="0"/>
              <a:cs typeface="Times New Roman" panose="02020603050405020304" pitchFamily="18" charset="0"/>
            </a:endParaRPr>
          </a:p>
        </p:txBody>
      </p:sp>
      <p:pic>
        <p:nvPicPr>
          <p:cNvPr id="7" name="图片 6"/>
          <p:cNvPicPr>
            <a:picLocks noChangeAspect="1"/>
          </p:cNvPicPr>
          <p:nvPr/>
        </p:nvPicPr>
        <p:blipFill>
          <a:blip r:embed="rId3"/>
          <a:stretch>
            <a:fillRect/>
          </a:stretch>
        </p:blipFill>
        <p:spPr>
          <a:xfrm>
            <a:off x="7872095" y="1763395"/>
            <a:ext cx="2782570" cy="2092325"/>
          </a:xfrm>
          <a:prstGeom prst="rect">
            <a:avLst/>
          </a:prstGeom>
        </p:spPr>
      </p:pic>
    </p:spTree>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占位符 11"/>
          <p:cNvSpPr>
            <a:spLocks noGrp="1"/>
          </p:cNvSpPr>
          <p:nvPr>
            <p:ph type="body" sz="quarter" idx="13"/>
          </p:nvPr>
        </p:nvSpPr>
        <p:spPr/>
        <p:txBody>
          <a:bodyPr/>
          <a:lstStyle/>
          <a:p>
            <a:r>
              <a:rPr lang="en-US" altLang="zh-CN" sz="2800" dirty="0">
                <a:latin typeface="Times New Roman" panose="02020603050405020304" pitchFamily="18" charset="0"/>
                <a:cs typeface="Times New Roman" panose="02020603050405020304" pitchFamily="18" charset="0"/>
              </a:rPr>
              <a:t>Classical topologies validated through practical implementation</a:t>
            </a:r>
            <a:endParaRPr lang="en-US" altLang="zh-CN" sz="2800" dirty="0">
              <a:latin typeface="Times New Roman" panose="02020603050405020304" pitchFamily="18" charset="0"/>
              <a:cs typeface="Times New Roman" panose="02020603050405020304" pitchFamily="18" charset="0"/>
            </a:endParaRPr>
          </a:p>
        </p:txBody>
      </p:sp>
      <p:pic>
        <p:nvPicPr>
          <p:cNvPr id="7" name="图片 6"/>
          <p:cNvPicPr>
            <a:picLocks noChangeAspect="1"/>
          </p:cNvPicPr>
          <p:nvPr/>
        </p:nvPicPr>
        <p:blipFill>
          <a:blip r:embed="rId1"/>
          <a:stretch>
            <a:fillRect/>
          </a:stretch>
        </p:blipFill>
        <p:spPr>
          <a:xfrm>
            <a:off x="6060440" y="1564005"/>
            <a:ext cx="2190750" cy="2190750"/>
          </a:xfrm>
          <a:prstGeom prst="rect">
            <a:avLst/>
          </a:prstGeom>
        </p:spPr>
      </p:pic>
      <p:pic>
        <p:nvPicPr>
          <p:cNvPr id="3" name="图片 2"/>
          <p:cNvPicPr>
            <a:picLocks noChangeAspect="1"/>
          </p:cNvPicPr>
          <p:nvPr/>
        </p:nvPicPr>
        <p:blipFill>
          <a:blip r:embed="rId2"/>
          <a:stretch>
            <a:fillRect/>
          </a:stretch>
        </p:blipFill>
        <p:spPr>
          <a:xfrm>
            <a:off x="8544560" y="2256790"/>
            <a:ext cx="3150235" cy="1433830"/>
          </a:xfrm>
          <a:prstGeom prst="rect">
            <a:avLst/>
          </a:prstGeom>
        </p:spPr>
      </p:pic>
      <p:sp>
        <p:nvSpPr>
          <p:cNvPr id="2" name="文本框 1"/>
          <p:cNvSpPr txBox="1"/>
          <p:nvPr/>
        </p:nvSpPr>
        <p:spPr>
          <a:xfrm>
            <a:off x="687070" y="3902710"/>
            <a:ext cx="11144250" cy="450215"/>
          </a:xfrm>
          <a:prstGeom prst="rect">
            <a:avLst/>
          </a:prstGeom>
          <a:noFill/>
        </p:spPr>
        <p:txBody>
          <a:bodyPr wrap="square" rtlCol="0">
            <a:noAutofit/>
          </a:bodyPr>
          <a:p>
            <a:r>
              <a:rPr lang="en-US" altLang="zh-CN" sz="2400">
                <a:latin typeface="Times New Roman" panose="02020603050405020304" pitchFamily="18" charset="0"/>
                <a:cs typeface="Times New Roman" panose="02020603050405020304" pitchFamily="18" charset="0"/>
              </a:rPr>
              <a:t>   Torus                          HyperX [1]	               Dragonfly [2]	         Fat-tree</a:t>
            </a:r>
            <a:endParaRPr lang="en-US" altLang="zh-CN" sz="2400">
              <a:latin typeface="Times New Roman" panose="02020603050405020304" pitchFamily="18" charset="0"/>
              <a:cs typeface="Times New Roman" panose="02020603050405020304" pitchFamily="18" charset="0"/>
            </a:endParaRPr>
          </a:p>
        </p:txBody>
      </p:sp>
      <p:sp>
        <p:nvSpPr>
          <p:cNvPr id="4" name="文本框 3"/>
          <p:cNvSpPr txBox="1"/>
          <p:nvPr/>
        </p:nvSpPr>
        <p:spPr>
          <a:xfrm>
            <a:off x="479425" y="4505960"/>
            <a:ext cx="11308080" cy="829945"/>
          </a:xfrm>
          <a:prstGeom prst="rect">
            <a:avLst/>
          </a:prstGeom>
          <a:noFill/>
        </p:spPr>
        <p:txBody>
          <a:bodyPr wrap="square" rtlCol="0">
            <a:spAutoFit/>
          </a:bodyPr>
          <a:p>
            <a:r>
              <a:rPr lang="en-US" altLang="zh-CN" sz="1600" b="0">
                <a:latin typeface="Times New Roman" panose="02020603050405020304" pitchFamily="18" charset="0"/>
                <a:cs typeface="Times New Roman" panose="02020603050405020304" pitchFamily="18" charset="0"/>
              </a:rPr>
              <a:t>[1] Jung Ho Ahn, Nathan Binkert, Al Davis, Moray McLaren, and Robert S. Schreiber. HyperX: topology, routing, and packaging of efficient large scale networks (SC’09)</a:t>
            </a:r>
            <a:endParaRPr lang="en-US" altLang="zh-CN" sz="1600" b="0">
              <a:latin typeface="Times New Roman" panose="02020603050405020304" pitchFamily="18" charset="0"/>
              <a:cs typeface="Times New Roman" panose="02020603050405020304" pitchFamily="18" charset="0"/>
            </a:endParaRPr>
          </a:p>
          <a:p>
            <a:r>
              <a:rPr lang="en-US" altLang="zh-CN" sz="1600" b="0">
                <a:latin typeface="Times New Roman" panose="02020603050405020304" pitchFamily="18" charset="0"/>
                <a:cs typeface="Times New Roman" panose="02020603050405020304" pitchFamily="18" charset="0"/>
              </a:rPr>
              <a:t>[2] J</a:t>
            </a:r>
            <a:r>
              <a:rPr lang="en-US" altLang="zh-CN" sz="1600" b="0">
                <a:latin typeface="Times New Roman" panose="02020603050405020304" pitchFamily="18" charset="0"/>
                <a:cs typeface="Times New Roman" panose="02020603050405020304" pitchFamily="18" charset="0"/>
                <a:sym typeface="+mn-ea"/>
              </a:rPr>
              <a:t>ohn Kim, Wiliam J. Dally, Steve Scott, and Dennis Abts. Technology Driven, Highly-Scalable Dragonfly Topology (ISCA’08)</a:t>
            </a:r>
            <a:endParaRPr lang="en-US" altLang="zh-CN" sz="1600" b="0">
              <a:latin typeface="Times New Roman" panose="02020603050405020304" pitchFamily="18" charset="0"/>
              <a:cs typeface="Times New Roman" panose="02020603050405020304" pitchFamily="18" charset="0"/>
            </a:endParaRPr>
          </a:p>
        </p:txBody>
      </p:sp>
      <p:pic>
        <p:nvPicPr>
          <p:cNvPr id="9" name="图片 8"/>
          <p:cNvPicPr>
            <a:picLocks noChangeAspect="1"/>
          </p:cNvPicPr>
          <p:nvPr/>
        </p:nvPicPr>
        <p:blipFill>
          <a:blip r:embed="rId3"/>
          <a:stretch>
            <a:fillRect/>
          </a:stretch>
        </p:blipFill>
        <p:spPr>
          <a:xfrm>
            <a:off x="682625" y="2153920"/>
            <a:ext cx="1381760" cy="1275080"/>
          </a:xfrm>
          <a:prstGeom prst="rect">
            <a:avLst/>
          </a:prstGeom>
        </p:spPr>
      </p:pic>
      <p:pic>
        <p:nvPicPr>
          <p:cNvPr id="8" name="图片 7"/>
          <p:cNvPicPr>
            <a:picLocks noChangeAspect="1"/>
          </p:cNvPicPr>
          <p:nvPr/>
        </p:nvPicPr>
        <p:blipFill>
          <a:blip r:embed="rId4"/>
          <a:stretch>
            <a:fillRect/>
          </a:stretch>
        </p:blipFill>
        <p:spPr>
          <a:xfrm>
            <a:off x="2947670" y="1901190"/>
            <a:ext cx="2801620" cy="1666875"/>
          </a:xfrm>
          <a:prstGeom prst="rect">
            <a:avLst/>
          </a:prstGeom>
        </p:spPr>
      </p:pic>
    </p:spTree>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占位符 11"/>
          <p:cNvSpPr>
            <a:spLocks noGrp="1"/>
          </p:cNvSpPr>
          <p:nvPr>
            <p:ph type="body" sz="quarter" idx="13"/>
          </p:nvPr>
        </p:nvSpPr>
        <p:spPr/>
        <p:txBody>
          <a:bodyPr/>
          <a:lstStyle/>
          <a:p>
            <a:r>
              <a:rPr lang="en-US" altLang="zh-CN" sz="2800" dirty="0">
                <a:latin typeface="Times New Roman" panose="02020603050405020304" pitchFamily="18" charset="0"/>
                <a:cs typeface="Times New Roman" panose="02020603050405020304" pitchFamily="18" charset="0"/>
              </a:rPr>
              <a:t>The characteristics of job size distribution in practical systems.</a:t>
            </a:r>
            <a:endParaRPr lang="en-US" altLang="zh-CN" sz="2800" dirty="0">
              <a:latin typeface="Times New Roman" panose="02020603050405020304" pitchFamily="18" charset="0"/>
              <a:cs typeface="Times New Roman" panose="02020603050405020304" pitchFamily="18" charset="0"/>
            </a:endParaRPr>
          </a:p>
        </p:txBody>
      </p:sp>
      <p:pic>
        <p:nvPicPr>
          <p:cNvPr id="6" name="图片 5"/>
          <p:cNvPicPr>
            <a:picLocks noChangeAspect="1"/>
          </p:cNvPicPr>
          <p:nvPr/>
        </p:nvPicPr>
        <p:blipFill>
          <a:blip r:embed="rId1"/>
          <a:stretch>
            <a:fillRect/>
          </a:stretch>
        </p:blipFill>
        <p:spPr>
          <a:xfrm>
            <a:off x="1275715" y="1856740"/>
            <a:ext cx="7496175" cy="3816350"/>
          </a:xfrm>
          <a:prstGeom prst="rect">
            <a:avLst/>
          </a:prstGeom>
        </p:spPr>
      </p:pic>
      <p:sp>
        <p:nvSpPr>
          <p:cNvPr id="10" name="文本框 9"/>
          <p:cNvSpPr txBox="1"/>
          <p:nvPr/>
        </p:nvSpPr>
        <p:spPr>
          <a:xfrm>
            <a:off x="459740" y="907415"/>
            <a:ext cx="11293475" cy="829945"/>
          </a:xfrm>
          <a:prstGeom prst="rect">
            <a:avLst/>
          </a:prstGeom>
          <a:noFill/>
        </p:spPr>
        <p:txBody>
          <a:bodyPr wrap="square" rtlCol="0">
            <a:spAutoFit/>
          </a:bodyPr>
          <a:lstStyle/>
          <a:p>
            <a:r>
              <a:rPr lang="en-US" altLang="zh-CN" sz="2400" b="0">
                <a:latin typeface="Times New Roman" panose="02020603050405020304" pitchFamily="18" charset="0"/>
                <a:cs typeface="Times New Roman" panose="02020603050405020304" pitchFamily="18" charset="0"/>
              </a:rPr>
              <a:t>70% of core hours is consumed by small to medium-sized jobs utilizing less than 30% of the nodes.</a:t>
            </a:r>
            <a:endParaRPr lang="en-US" altLang="zh-CN" sz="2000" b="0">
              <a:latin typeface="Times New Roman" panose="02020603050405020304" pitchFamily="18" charset="0"/>
              <a:cs typeface="Times New Roman" panose="02020603050405020304" pitchFamily="18" charset="0"/>
            </a:endParaRPr>
          </a:p>
        </p:txBody>
      </p:sp>
      <p:cxnSp>
        <p:nvCxnSpPr>
          <p:cNvPr id="8" name="直接箭头连接符 7"/>
          <p:cNvCxnSpPr/>
          <p:nvPr/>
        </p:nvCxnSpPr>
        <p:spPr>
          <a:xfrm flipV="1">
            <a:off x="7869555" y="3656330"/>
            <a:ext cx="1080135" cy="755650"/>
          </a:xfrm>
          <a:prstGeom prst="straightConnector1">
            <a:avLst/>
          </a:prstGeom>
          <a:ln w="25400">
            <a:tailEnd type="arrow" w="med" len="med"/>
          </a:ln>
        </p:spPr>
        <p:style>
          <a:lnRef idx="2">
            <a:schemeClr val="accent2"/>
          </a:lnRef>
          <a:fillRef idx="0">
            <a:srgbClr val="FFFFFF"/>
          </a:fillRef>
          <a:effectRef idx="0">
            <a:srgbClr val="FFFFFF"/>
          </a:effectRef>
          <a:fontRef idx="minor">
            <a:schemeClr val="tx1"/>
          </a:fontRef>
        </p:style>
      </p:cxnSp>
      <p:sp>
        <p:nvSpPr>
          <p:cNvPr id="9" name="圆角矩形 8"/>
          <p:cNvSpPr/>
          <p:nvPr/>
        </p:nvSpPr>
        <p:spPr>
          <a:xfrm>
            <a:off x="7162800" y="4411980"/>
            <a:ext cx="1371600" cy="810260"/>
          </a:xfrm>
          <a:prstGeom prst="roundRect">
            <a:avLst/>
          </a:prstGeom>
          <a:ln w="25400"/>
          <a:extLst>
            <a:ext uri="{909E8E84-426E-40DD-AFC4-6F175D3DCCD1}">
              <a14:hiddenFill xmlns:a14="http://schemas.microsoft.com/office/drawing/2010/main">
                <a:solidFill>
                  <a:schemeClr val="accent1"/>
                </a:solidFill>
              </a14:hiddenFill>
            </a:ext>
          </a:extLst>
        </p:spPr>
        <p:style>
          <a:lnRef idx="2">
            <a:schemeClr val="accent2"/>
          </a:lnRef>
          <a:fillRef idx="0">
            <a:srgbClr val="FFFFFF"/>
          </a:fillRef>
          <a:effectRef idx="0">
            <a:srgbClr val="FFFFFF"/>
          </a:effectRef>
          <a:fontRef idx="minor">
            <a:schemeClr val="tx1"/>
          </a:fontRef>
        </p:style>
        <p:txBody>
          <a:bodyPr rtlCol="0" anchor="ctr"/>
          <a:lstStyle/>
          <a:p>
            <a:pPr algn="ctr"/>
            <a:endParaRPr lang="zh-CN" altLang="en-US"/>
          </a:p>
        </p:txBody>
      </p:sp>
      <p:sp>
        <p:nvSpPr>
          <p:cNvPr id="11" name="文本框 10"/>
          <p:cNvSpPr txBox="1"/>
          <p:nvPr/>
        </p:nvSpPr>
        <p:spPr>
          <a:xfrm>
            <a:off x="8942070" y="2873375"/>
            <a:ext cx="3017520" cy="1198880"/>
          </a:xfrm>
          <a:prstGeom prst="rect">
            <a:avLst/>
          </a:prstGeom>
          <a:noFill/>
        </p:spPr>
        <p:txBody>
          <a:bodyPr wrap="square" rtlCol="0">
            <a:spAutoFit/>
          </a:bodyPr>
          <a:lstStyle/>
          <a:p>
            <a:r>
              <a:rPr lang="en-US" altLang="zh-CN" b="1">
                <a:latin typeface="Times New Roman" panose="02020603050405020304" pitchFamily="18" charset="0"/>
                <a:cs typeface="Times New Roman" panose="02020603050405020304" pitchFamily="18" charset="0"/>
              </a:rPr>
              <a:t>Major tasks (utilizing over 80% of nodes) consume only approximately 6% of core hours.</a:t>
            </a:r>
            <a:endParaRPr lang="en-US" altLang="zh-CN" b="1">
              <a:latin typeface="Times New Roman" panose="02020603050405020304" pitchFamily="18" charset="0"/>
              <a:cs typeface="Times New Roman" panose="02020603050405020304" pitchFamily="18" charset="0"/>
            </a:endParaRPr>
          </a:p>
        </p:txBody>
      </p:sp>
    </p:spTree>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占位符 11"/>
          <p:cNvSpPr>
            <a:spLocks noGrp="1"/>
          </p:cNvSpPr>
          <p:nvPr>
            <p:ph type="body" sz="quarter" idx="13"/>
          </p:nvPr>
        </p:nvSpPr>
        <p:spPr/>
        <p:txBody>
          <a:bodyPr/>
          <a:lstStyle/>
          <a:p>
            <a:r>
              <a:rPr lang="en-US" altLang="zh-CN" sz="2800" dirty="0">
                <a:latin typeface="Times New Roman" panose="02020603050405020304" pitchFamily="18" charset="0"/>
                <a:cs typeface="Times New Roman" panose="02020603050405020304" pitchFamily="18" charset="0"/>
              </a:rPr>
              <a:t>The NBR size across different topologies</a:t>
            </a:r>
            <a:endParaRPr lang="en-US" altLang="zh-CN" sz="2800" dirty="0">
              <a:latin typeface="Times New Roman" panose="02020603050405020304" pitchFamily="18" charset="0"/>
              <a:cs typeface="Times New Roman" panose="02020603050405020304" pitchFamily="18" charset="0"/>
            </a:endParaRPr>
          </a:p>
        </p:txBody>
      </p:sp>
      <p:pic>
        <p:nvPicPr>
          <p:cNvPr id="9" name="图片 8"/>
          <p:cNvPicPr>
            <a:picLocks noChangeAspect="1"/>
          </p:cNvPicPr>
          <p:nvPr/>
        </p:nvPicPr>
        <p:blipFill>
          <a:blip r:embed="rId1"/>
          <a:stretch>
            <a:fillRect/>
          </a:stretch>
        </p:blipFill>
        <p:spPr>
          <a:xfrm>
            <a:off x="2352675" y="2172970"/>
            <a:ext cx="7596505" cy="3806190"/>
          </a:xfrm>
          <a:prstGeom prst="rect">
            <a:avLst/>
          </a:prstGeom>
        </p:spPr>
      </p:pic>
      <p:sp>
        <p:nvSpPr>
          <p:cNvPr id="10" name="文本框 9"/>
          <p:cNvSpPr txBox="1"/>
          <p:nvPr/>
        </p:nvSpPr>
        <p:spPr>
          <a:xfrm>
            <a:off x="371475" y="909955"/>
            <a:ext cx="11664950" cy="1198880"/>
          </a:xfrm>
          <a:prstGeom prst="rect">
            <a:avLst/>
          </a:prstGeom>
          <a:noFill/>
        </p:spPr>
        <p:txBody>
          <a:bodyPr wrap="square" rtlCol="0">
            <a:spAutoFit/>
          </a:bodyPr>
          <a:lstStyle/>
          <a:p>
            <a:r>
              <a:rPr lang="en-US" altLang="zh-CN" sz="2400" b="0">
                <a:latin typeface="Times New Roman" panose="02020603050405020304" pitchFamily="18" charset="0"/>
                <a:cs typeface="Times New Roman" panose="02020603050405020304" pitchFamily="18" charset="0"/>
              </a:rPr>
              <a:t>Non-Blocking Region (NBR)</a:t>
            </a:r>
            <a:endParaRPr lang="zh-CN" altLang="en-US" sz="2400" b="0">
              <a:latin typeface="Times New Roman" panose="02020603050405020304" pitchFamily="18" charset="0"/>
              <a:cs typeface="Times New Roman" panose="02020603050405020304" pitchFamily="18" charset="0"/>
            </a:endParaRPr>
          </a:p>
          <a:p>
            <a:r>
              <a:rPr lang="en-US" altLang="zh-CN" sz="2400" b="0">
                <a:latin typeface="Times New Roman" panose="02020603050405020304" pitchFamily="18" charset="0"/>
                <a:cs typeface="Times New Roman" panose="02020603050405020304" pitchFamily="18" charset="0"/>
              </a:rPr>
              <a:t>The NBR of all topologies, except Zettafly, is two orders of magnitude lower than that of the Fat-tree.</a:t>
            </a:r>
            <a:endParaRPr lang="en-US" altLang="zh-CN" sz="2400" b="0">
              <a:latin typeface="Times New Roman" panose="02020603050405020304" pitchFamily="18" charset="0"/>
              <a:cs typeface="Times New Roman" panose="02020603050405020304" pitchFamily="18" charset="0"/>
            </a:endParaRPr>
          </a:p>
        </p:txBody>
      </p:sp>
    </p:spTree>
  </p:cSld>
  <p:clrMapOvr>
    <a:masterClrMapping/>
  </p:clrMapOvr>
  <p:transition/>
</p:sld>
</file>

<file path=ppt/tags/tag1.xml><?xml version="1.0" encoding="utf-8"?>
<p:tagLst xmlns:p="http://schemas.openxmlformats.org/presentationml/2006/main">
  <p:tag name="COMMONDATA" val="eyJoZGlkIjoiYzhhZWFhNDg5MzU5NmQ4ZDI5OWM5ZDQ4OGU4OTY1ZjQifQ=="/>
  <p:tag name="KSO_WPP_MARK_KEY" val="1947c575-fad2-4abc-b667-ff0fa0c9f5db"/>
</p:tagLst>
</file>

<file path=ppt/theme/theme1.xml><?xml version="1.0" encoding="utf-8"?>
<a:theme xmlns:a="http://schemas.openxmlformats.org/drawingml/2006/main" name="封面模板">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正文模板">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2023-11-26</Template>
  <TotalTime>0</TotalTime>
  <Words>8250</Words>
  <Application>WPS 演示</Application>
  <PresentationFormat>宽屏</PresentationFormat>
  <Paragraphs>255</Paragraphs>
  <Slides>35</Slides>
  <Notes>31</Notes>
  <HiddenSlides>0</HiddenSlides>
  <MMClips>0</MMClips>
  <ScaleCrop>false</ScaleCrop>
  <HeadingPairs>
    <vt:vector size="8" baseType="variant">
      <vt:variant>
        <vt:lpstr>已用的字体</vt:lpstr>
      </vt:variant>
      <vt:variant>
        <vt:i4>10</vt:i4>
      </vt:variant>
      <vt:variant>
        <vt:lpstr>主题</vt:lpstr>
      </vt:variant>
      <vt:variant>
        <vt:i4>2</vt:i4>
      </vt:variant>
      <vt:variant>
        <vt:lpstr>嵌入 OLE 服务器</vt:lpstr>
      </vt:variant>
      <vt:variant>
        <vt:i4>6</vt:i4>
      </vt:variant>
      <vt:variant>
        <vt:lpstr>幻灯片标题</vt:lpstr>
      </vt:variant>
      <vt:variant>
        <vt:i4>35</vt:i4>
      </vt:variant>
    </vt:vector>
  </HeadingPairs>
  <TitlesOfParts>
    <vt:vector size="53" baseType="lpstr">
      <vt:lpstr>Arial</vt:lpstr>
      <vt:lpstr>宋体</vt:lpstr>
      <vt:lpstr>Wingdings</vt:lpstr>
      <vt:lpstr>Linux Libertine</vt:lpstr>
      <vt:lpstr>MV Boli</vt:lpstr>
      <vt:lpstr>Linux Biolinum</vt:lpstr>
      <vt:lpstr>Times New Roman</vt:lpstr>
      <vt:lpstr>等线</vt:lpstr>
      <vt:lpstr>微软雅黑</vt:lpstr>
      <vt:lpstr>Arial Unicode MS</vt:lpstr>
      <vt:lpstr>封面模板</vt:lpstr>
      <vt:lpstr>正文模板</vt:lpstr>
      <vt:lpstr>Visio.Drawing.15</vt:lpstr>
      <vt:lpstr>Visio.Drawing.15</vt:lpstr>
      <vt:lpstr>Visio.Drawing.15</vt:lpstr>
      <vt:lpstr>Visio.Drawing.15</vt:lpstr>
      <vt:lpstr>Visio.Drawing.15</vt:lpstr>
      <vt:lpstr>Visio.Drawing.15</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Artanis Wang</dc:creator>
  <cp:lastModifiedBy>文</cp:lastModifiedBy>
  <cp:revision>636</cp:revision>
  <dcterms:created xsi:type="dcterms:W3CDTF">2023-11-21T00:55:00Z</dcterms:created>
  <dcterms:modified xsi:type="dcterms:W3CDTF">2025-06-24T06:57:22Z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AE0EF7D1D328476489D9C8272B2F1AE0_12</vt:lpwstr>
  </property>
  <property fmtid="{D5CDD505-2E9C-101B-9397-08002B2CF9AE}" pid="3" name="KSOProductBuildVer">
    <vt:lpwstr>2052-12.1.0.21541</vt:lpwstr>
  </property>
</Properties>
</file>